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11" Type="http://schemas.openxmlformats.org/officeDocument/2006/relationships/image" Target="../media/image56.wmf"/><Relationship Id="rId5" Type="http://schemas.openxmlformats.org/officeDocument/2006/relationships/image" Target="../media/image50.wmf"/><Relationship Id="rId10" Type="http://schemas.openxmlformats.org/officeDocument/2006/relationships/image" Target="../media/image55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Relationship Id="rId9" Type="http://schemas.openxmlformats.org/officeDocument/2006/relationships/image" Target="../media/image65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image" Target="../media/image67.wmf"/><Relationship Id="rId7" Type="http://schemas.openxmlformats.org/officeDocument/2006/relationships/image" Target="../media/image71.wmf"/><Relationship Id="rId2" Type="http://schemas.openxmlformats.org/officeDocument/2006/relationships/image" Target="../media/image66.wmf"/><Relationship Id="rId1" Type="http://schemas.openxmlformats.org/officeDocument/2006/relationships/image" Target="../media/image20.wmf"/><Relationship Id="rId6" Type="http://schemas.openxmlformats.org/officeDocument/2006/relationships/image" Target="../media/image70.wmf"/><Relationship Id="rId11" Type="http://schemas.openxmlformats.org/officeDocument/2006/relationships/image" Target="../media/image75.wmf"/><Relationship Id="rId5" Type="http://schemas.openxmlformats.org/officeDocument/2006/relationships/image" Target="../media/image69.wmf"/><Relationship Id="rId10" Type="http://schemas.openxmlformats.org/officeDocument/2006/relationships/image" Target="../media/image74.wmf"/><Relationship Id="rId4" Type="http://schemas.openxmlformats.org/officeDocument/2006/relationships/image" Target="../media/image68.wmf"/><Relationship Id="rId9" Type="http://schemas.openxmlformats.org/officeDocument/2006/relationships/image" Target="../media/image73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11" Type="http://schemas.openxmlformats.org/officeDocument/2006/relationships/image" Target="../media/image34.wmf"/><Relationship Id="rId5" Type="http://schemas.openxmlformats.org/officeDocument/2006/relationships/image" Target="../media/image81.wmf"/><Relationship Id="rId10" Type="http://schemas.openxmlformats.org/officeDocument/2006/relationships/image" Target="../media/image86.wmf"/><Relationship Id="rId4" Type="http://schemas.openxmlformats.org/officeDocument/2006/relationships/image" Target="../media/image80.wmf"/><Relationship Id="rId9" Type="http://schemas.openxmlformats.org/officeDocument/2006/relationships/image" Target="../media/image85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image" Target="../media/image90.wmf"/><Relationship Id="rId7" Type="http://schemas.openxmlformats.org/officeDocument/2006/relationships/image" Target="../media/image94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10" Type="http://schemas.openxmlformats.org/officeDocument/2006/relationships/image" Target="../media/image97.wmf"/><Relationship Id="rId4" Type="http://schemas.openxmlformats.org/officeDocument/2006/relationships/image" Target="../media/image91.wmf"/><Relationship Id="rId9" Type="http://schemas.openxmlformats.org/officeDocument/2006/relationships/image" Target="../media/image9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image" Target="../media/image117.wmf"/><Relationship Id="rId3" Type="http://schemas.openxmlformats.org/officeDocument/2006/relationships/image" Target="../media/image107.wmf"/><Relationship Id="rId7" Type="http://schemas.openxmlformats.org/officeDocument/2006/relationships/image" Target="../media/image111.wmf"/><Relationship Id="rId12" Type="http://schemas.openxmlformats.org/officeDocument/2006/relationships/image" Target="../media/image116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6" Type="http://schemas.openxmlformats.org/officeDocument/2006/relationships/image" Target="../media/image110.wmf"/><Relationship Id="rId11" Type="http://schemas.openxmlformats.org/officeDocument/2006/relationships/image" Target="../media/image115.wmf"/><Relationship Id="rId5" Type="http://schemas.openxmlformats.org/officeDocument/2006/relationships/image" Target="../media/image109.wmf"/><Relationship Id="rId10" Type="http://schemas.openxmlformats.org/officeDocument/2006/relationships/image" Target="../media/image114.wmf"/><Relationship Id="rId4" Type="http://schemas.openxmlformats.org/officeDocument/2006/relationships/image" Target="../media/image108.wmf"/><Relationship Id="rId9" Type="http://schemas.openxmlformats.org/officeDocument/2006/relationships/image" Target="../media/image113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image" Target="../media/image121.wmf"/><Relationship Id="rId7" Type="http://schemas.openxmlformats.org/officeDocument/2006/relationships/image" Target="../media/image125.wmf"/><Relationship Id="rId2" Type="http://schemas.openxmlformats.org/officeDocument/2006/relationships/image" Target="../media/image120.wmf"/><Relationship Id="rId1" Type="http://schemas.openxmlformats.org/officeDocument/2006/relationships/image" Target="../media/image119.wmf"/><Relationship Id="rId6" Type="http://schemas.openxmlformats.org/officeDocument/2006/relationships/image" Target="../media/image124.wmf"/><Relationship Id="rId5" Type="http://schemas.openxmlformats.org/officeDocument/2006/relationships/image" Target="../media/image123.wmf"/><Relationship Id="rId10" Type="http://schemas.openxmlformats.org/officeDocument/2006/relationships/image" Target="../media/image128.wmf"/><Relationship Id="rId4" Type="http://schemas.openxmlformats.org/officeDocument/2006/relationships/image" Target="../media/image122.wmf"/><Relationship Id="rId9" Type="http://schemas.openxmlformats.org/officeDocument/2006/relationships/image" Target="../media/image12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6.wmf"/><Relationship Id="rId1" Type="http://schemas.openxmlformats.org/officeDocument/2006/relationships/image" Target="../media/image107.wmf"/><Relationship Id="rId6" Type="http://schemas.openxmlformats.org/officeDocument/2006/relationships/image" Target="../media/image132.wmf"/><Relationship Id="rId5" Type="http://schemas.openxmlformats.org/officeDocument/2006/relationships/image" Target="../media/image131.wmf"/><Relationship Id="rId4" Type="http://schemas.openxmlformats.org/officeDocument/2006/relationships/image" Target="../media/image130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image" Target="../media/image134.wmf"/><Relationship Id="rId7" Type="http://schemas.openxmlformats.org/officeDocument/2006/relationships/image" Target="../media/image138.wmf"/><Relationship Id="rId2" Type="http://schemas.openxmlformats.org/officeDocument/2006/relationships/image" Target="../media/image133.wmf"/><Relationship Id="rId1" Type="http://schemas.openxmlformats.org/officeDocument/2006/relationships/image" Target="../media/image107.wmf"/><Relationship Id="rId6" Type="http://schemas.openxmlformats.org/officeDocument/2006/relationships/image" Target="../media/image137.wmf"/><Relationship Id="rId11" Type="http://schemas.openxmlformats.org/officeDocument/2006/relationships/image" Target="../media/image142.wmf"/><Relationship Id="rId5" Type="http://schemas.openxmlformats.org/officeDocument/2006/relationships/image" Target="../media/image136.wmf"/><Relationship Id="rId10" Type="http://schemas.openxmlformats.org/officeDocument/2006/relationships/image" Target="../media/image141.wmf"/><Relationship Id="rId4" Type="http://schemas.openxmlformats.org/officeDocument/2006/relationships/image" Target="../media/image135.wmf"/><Relationship Id="rId9" Type="http://schemas.openxmlformats.org/officeDocument/2006/relationships/image" Target="../media/image14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wmf"/><Relationship Id="rId7" Type="http://schemas.openxmlformats.org/officeDocument/2006/relationships/image" Target="../media/image149.wmf"/><Relationship Id="rId2" Type="http://schemas.openxmlformats.org/officeDocument/2006/relationships/image" Target="../media/image20.wmf"/><Relationship Id="rId1" Type="http://schemas.openxmlformats.org/officeDocument/2006/relationships/image" Target="../media/image144.wmf"/><Relationship Id="rId6" Type="http://schemas.openxmlformats.org/officeDocument/2006/relationships/image" Target="../media/image148.wmf"/><Relationship Id="rId5" Type="http://schemas.openxmlformats.org/officeDocument/2006/relationships/image" Target="../media/image147.wmf"/><Relationship Id="rId4" Type="http://schemas.openxmlformats.org/officeDocument/2006/relationships/image" Target="../media/image146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wmf"/><Relationship Id="rId13" Type="http://schemas.openxmlformats.org/officeDocument/2006/relationships/image" Target="../media/image162.wmf"/><Relationship Id="rId3" Type="http://schemas.openxmlformats.org/officeDocument/2006/relationships/image" Target="../media/image153.wmf"/><Relationship Id="rId7" Type="http://schemas.openxmlformats.org/officeDocument/2006/relationships/image" Target="../media/image157.wmf"/><Relationship Id="rId12" Type="http://schemas.openxmlformats.org/officeDocument/2006/relationships/image" Target="../media/image161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6" Type="http://schemas.openxmlformats.org/officeDocument/2006/relationships/image" Target="../media/image156.wmf"/><Relationship Id="rId11" Type="http://schemas.openxmlformats.org/officeDocument/2006/relationships/image" Target="../media/image160.wmf"/><Relationship Id="rId5" Type="http://schemas.openxmlformats.org/officeDocument/2006/relationships/image" Target="../media/image155.wmf"/><Relationship Id="rId10" Type="http://schemas.openxmlformats.org/officeDocument/2006/relationships/image" Target="../media/image159.wmf"/><Relationship Id="rId4" Type="http://schemas.openxmlformats.org/officeDocument/2006/relationships/image" Target="../media/image154.wmf"/><Relationship Id="rId9" Type="http://schemas.openxmlformats.org/officeDocument/2006/relationships/image" Target="../media/image6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3" Type="http://schemas.openxmlformats.org/officeDocument/2006/relationships/image" Target="../media/image6.wmf"/><Relationship Id="rId7" Type="http://schemas.openxmlformats.org/officeDocument/2006/relationships/image" Target="../media/image168.wmf"/><Relationship Id="rId2" Type="http://schemas.openxmlformats.org/officeDocument/2006/relationships/image" Target="../media/image164.wmf"/><Relationship Id="rId1" Type="http://schemas.openxmlformats.org/officeDocument/2006/relationships/image" Target="../media/image163.wmf"/><Relationship Id="rId6" Type="http://schemas.openxmlformats.org/officeDocument/2006/relationships/image" Target="../media/image167.wmf"/><Relationship Id="rId5" Type="http://schemas.openxmlformats.org/officeDocument/2006/relationships/image" Target="../media/image166.wmf"/><Relationship Id="rId10" Type="http://schemas.openxmlformats.org/officeDocument/2006/relationships/image" Target="../media/image171.wmf"/><Relationship Id="rId4" Type="http://schemas.openxmlformats.org/officeDocument/2006/relationships/image" Target="../media/image165.wmf"/><Relationship Id="rId9" Type="http://schemas.openxmlformats.org/officeDocument/2006/relationships/image" Target="../media/image170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wmf"/><Relationship Id="rId13" Type="http://schemas.openxmlformats.org/officeDocument/2006/relationships/image" Target="../media/image184.wmf"/><Relationship Id="rId3" Type="http://schemas.openxmlformats.org/officeDocument/2006/relationships/image" Target="../media/image174.wmf"/><Relationship Id="rId7" Type="http://schemas.openxmlformats.org/officeDocument/2006/relationships/image" Target="../media/image178.wmf"/><Relationship Id="rId12" Type="http://schemas.openxmlformats.org/officeDocument/2006/relationships/image" Target="../media/image183.wmf"/><Relationship Id="rId2" Type="http://schemas.openxmlformats.org/officeDocument/2006/relationships/image" Target="../media/image173.wmf"/><Relationship Id="rId1" Type="http://schemas.openxmlformats.org/officeDocument/2006/relationships/image" Target="../media/image172.wmf"/><Relationship Id="rId6" Type="http://schemas.openxmlformats.org/officeDocument/2006/relationships/image" Target="../media/image177.wmf"/><Relationship Id="rId11" Type="http://schemas.openxmlformats.org/officeDocument/2006/relationships/image" Target="../media/image182.wmf"/><Relationship Id="rId5" Type="http://schemas.openxmlformats.org/officeDocument/2006/relationships/image" Target="../media/image176.wmf"/><Relationship Id="rId10" Type="http://schemas.openxmlformats.org/officeDocument/2006/relationships/image" Target="../media/image181.wmf"/><Relationship Id="rId4" Type="http://schemas.openxmlformats.org/officeDocument/2006/relationships/image" Target="../media/image175.wmf"/><Relationship Id="rId9" Type="http://schemas.openxmlformats.org/officeDocument/2006/relationships/image" Target="../media/image18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1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3.wmf"/><Relationship Id="rId18" Type="http://schemas.openxmlformats.org/officeDocument/2006/relationships/oleObject" Target="../embeddings/oleObject24.bin"/><Relationship Id="rId3" Type="http://schemas.openxmlformats.org/officeDocument/2006/relationships/oleObject" Target="../embeddings/oleObject17.bin"/><Relationship Id="rId21" Type="http://schemas.openxmlformats.org/officeDocument/2006/relationships/image" Target="../media/image27.wmf"/><Relationship Id="rId7" Type="http://schemas.openxmlformats.org/officeDocument/2006/relationships/oleObject" Target="../embeddings/oleObject19.bin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3.bin"/><Relationship Id="rId20" Type="http://schemas.openxmlformats.org/officeDocument/2006/relationships/oleObject" Target="../embeddings/oleObject25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11" Type="http://schemas.openxmlformats.org/officeDocument/2006/relationships/image" Target="../media/image22.wmf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26.wmf"/><Relationship Id="rId4" Type="http://schemas.openxmlformats.org/officeDocument/2006/relationships/image" Target="../media/image19.wmf"/><Relationship Id="rId9" Type="http://schemas.openxmlformats.org/officeDocument/2006/relationships/image" Target="../media/image28.png"/><Relationship Id="rId14" Type="http://schemas.openxmlformats.org/officeDocument/2006/relationships/oleObject" Target="../embeddings/oleObject2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3.wmf"/><Relationship Id="rId1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41.wmf"/><Relationship Id="rId18" Type="http://schemas.openxmlformats.org/officeDocument/2006/relationships/oleObject" Target="../embeddings/oleObject40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9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wmf"/><Relationship Id="rId11" Type="http://schemas.openxmlformats.org/officeDocument/2006/relationships/image" Target="../media/image40.wmf"/><Relationship Id="rId5" Type="http://schemas.openxmlformats.org/officeDocument/2006/relationships/oleObject" Target="../embeddings/oleObject34.bin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36.bin"/><Relationship Id="rId19" Type="http://schemas.openxmlformats.org/officeDocument/2006/relationships/image" Target="../media/image44.wmf"/><Relationship Id="rId4" Type="http://schemas.openxmlformats.org/officeDocument/2006/relationships/image" Target="../media/image37.wmf"/><Relationship Id="rId9" Type="http://schemas.openxmlformats.org/officeDocument/2006/relationships/image" Target="../media/image45.png"/><Relationship Id="rId14" Type="http://schemas.openxmlformats.org/officeDocument/2006/relationships/oleObject" Target="../embeddings/oleObject3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46.bin"/><Relationship Id="rId18" Type="http://schemas.openxmlformats.org/officeDocument/2006/relationships/image" Target="../media/image53.wmf"/><Relationship Id="rId3" Type="http://schemas.openxmlformats.org/officeDocument/2006/relationships/oleObject" Target="../embeddings/oleObject41.bin"/><Relationship Id="rId21" Type="http://schemas.openxmlformats.org/officeDocument/2006/relationships/oleObject" Target="../embeddings/oleObject50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5.bin"/><Relationship Id="rId24" Type="http://schemas.openxmlformats.org/officeDocument/2006/relationships/image" Target="../media/image56.wmf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23" Type="http://schemas.openxmlformats.org/officeDocument/2006/relationships/oleObject" Target="../embeddings/oleObject51.bin"/><Relationship Id="rId10" Type="http://schemas.openxmlformats.org/officeDocument/2006/relationships/image" Target="../media/image49.wmf"/><Relationship Id="rId19" Type="http://schemas.openxmlformats.org/officeDocument/2006/relationships/oleObject" Target="../embeddings/oleObject49.bin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51.wmf"/><Relationship Id="rId22" Type="http://schemas.openxmlformats.org/officeDocument/2006/relationships/image" Target="../media/image5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3.wmf"/><Relationship Id="rId20" Type="http://schemas.openxmlformats.org/officeDocument/2006/relationships/image" Target="../media/image6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60.wmf"/><Relationship Id="rId19" Type="http://schemas.openxmlformats.org/officeDocument/2006/relationships/oleObject" Target="../embeddings/oleObject60.bin"/><Relationship Id="rId4" Type="http://schemas.openxmlformats.org/officeDocument/2006/relationships/image" Target="../media/image57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6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66.bin"/><Relationship Id="rId18" Type="http://schemas.openxmlformats.org/officeDocument/2006/relationships/image" Target="../media/image72.wmf"/><Relationship Id="rId3" Type="http://schemas.openxmlformats.org/officeDocument/2006/relationships/oleObject" Target="../embeddings/oleObject61.bin"/><Relationship Id="rId21" Type="http://schemas.openxmlformats.org/officeDocument/2006/relationships/oleObject" Target="../embeddings/oleObject70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9.wmf"/><Relationship Id="rId17" Type="http://schemas.openxmlformats.org/officeDocument/2006/relationships/oleObject" Target="../embeddings/oleObject68.bin"/><Relationship Id="rId25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1.wmf"/><Relationship Id="rId20" Type="http://schemas.openxmlformats.org/officeDocument/2006/relationships/image" Target="../media/image73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5.bin"/><Relationship Id="rId24" Type="http://schemas.openxmlformats.org/officeDocument/2006/relationships/image" Target="../media/image75.wmf"/><Relationship Id="rId5" Type="http://schemas.openxmlformats.org/officeDocument/2006/relationships/oleObject" Target="../embeddings/oleObject62.bin"/><Relationship Id="rId15" Type="http://schemas.openxmlformats.org/officeDocument/2006/relationships/oleObject" Target="../embeddings/oleObject67.bin"/><Relationship Id="rId23" Type="http://schemas.openxmlformats.org/officeDocument/2006/relationships/oleObject" Target="../embeddings/oleObject71.bin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69.bin"/><Relationship Id="rId4" Type="http://schemas.openxmlformats.org/officeDocument/2006/relationships/image" Target="../media/image20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70.wmf"/><Relationship Id="rId22" Type="http://schemas.openxmlformats.org/officeDocument/2006/relationships/image" Target="../media/image7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77.bin"/><Relationship Id="rId18" Type="http://schemas.openxmlformats.org/officeDocument/2006/relationships/image" Target="../media/image84.wmf"/><Relationship Id="rId3" Type="http://schemas.openxmlformats.org/officeDocument/2006/relationships/oleObject" Target="../embeddings/oleObject72.bin"/><Relationship Id="rId21" Type="http://schemas.openxmlformats.org/officeDocument/2006/relationships/oleObject" Target="../embeddings/oleObject81.bin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81.wmf"/><Relationship Id="rId17" Type="http://schemas.openxmlformats.org/officeDocument/2006/relationships/oleObject" Target="../embeddings/oleObject79.bin"/><Relationship Id="rId25" Type="http://schemas.openxmlformats.org/officeDocument/2006/relationships/image" Target="../media/image8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3.wmf"/><Relationship Id="rId20" Type="http://schemas.openxmlformats.org/officeDocument/2006/relationships/image" Target="../media/image85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76.bin"/><Relationship Id="rId24" Type="http://schemas.openxmlformats.org/officeDocument/2006/relationships/image" Target="../media/image34.wmf"/><Relationship Id="rId5" Type="http://schemas.openxmlformats.org/officeDocument/2006/relationships/oleObject" Target="../embeddings/oleObject73.bin"/><Relationship Id="rId15" Type="http://schemas.openxmlformats.org/officeDocument/2006/relationships/oleObject" Target="../embeddings/oleObject78.bin"/><Relationship Id="rId23" Type="http://schemas.openxmlformats.org/officeDocument/2006/relationships/oleObject" Target="../embeddings/oleObject82.bin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80.bin"/><Relationship Id="rId4" Type="http://schemas.openxmlformats.org/officeDocument/2006/relationships/image" Target="../media/image77.wmf"/><Relationship Id="rId9" Type="http://schemas.openxmlformats.org/officeDocument/2006/relationships/oleObject" Target="../embeddings/oleObject75.bin"/><Relationship Id="rId14" Type="http://schemas.openxmlformats.org/officeDocument/2006/relationships/image" Target="../media/image82.wmf"/><Relationship Id="rId22" Type="http://schemas.openxmlformats.org/officeDocument/2006/relationships/image" Target="../media/image8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88.bin"/><Relationship Id="rId18" Type="http://schemas.openxmlformats.org/officeDocument/2006/relationships/image" Target="../media/image95.wmf"/><Relationship Id="rId3" Type="http://schemas.openxmlformats.org/officeDocument/2006/relationships/oleObject" Target="../embeddings/oleObject83.bin"/><Relationship Id="rId21" Type="http://schemas.openxmlformats.org/officeDocument/2006/relationships/oleObject" Target="../embeddings/oleObject92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92.wmf"/><Relationship Id="rId1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4.wmf"/><Relationship Id="rId20" Type="http://schemas.openxmlformats.org/officeDocument/2006/relationships/image" Target="../media/image96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5" Type="http://schemas.openxmlformats.org/officeDocument/2006/relationships/oleObject" Target="../embeddings/oleObject89.bin"/><Relationship Id="rId10" Type="http://schemas.openxmlformats.org/officeDocument/2006/relationships/image" Target="../media/image91.wmf"/><Relationship Id="rId19" Type="http://schemas.openxmlformats.org/officeDocument/2006/relationships/oleObject" Target="../embeddings/oleObject91.bin"/><Relationship Id="rId4" Type="http://schemas.openxmlformats.org/officeDocument/2006/relationships/image" Target="../media/image88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93.wmf"/><Relationship Id="rId22" Type="http://schemas.openxmlformats.org/officeDocument/2006/relationships/image" Target="../media/image9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image" Target="../media/image102.wmf"/><Relationship Id="rId3" Type="http://schemas.openxmlformats.org/officeDocument/2006/relationships/oleObject" Target="../embeddings/oleObject93.bin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94.bin"/><Relationship Id="rId11" Type="http://schemas.openxmlformats.org/officeDocument/2006/relationships/image" Target="../media/image101.wmf"/><Relationship Id="rId5" Type="http://schemas.openxmlformats.org/officeDocument/2006/relationships/image" Target="../media/image104.png"/><Relationship Id="rId15" Type="http://schemas.openxmlformats.org/officeDocument/2006/relationships/image" Target="../media/image103.wmf"/><Relationship Id="rId10" Type="http://schemas.openxmlformats.org/officeDocument/2006/relationships/oleObject" Target="../embeddings/oleObject96.bin"/><Relationship Id="rId4" Type="http://schemas.openxmlformats.org/officeDocument/2006/relationships/image" Target="../media/image98.wmf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9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oleObject" Target="../embeddings/oleObject104.bin"/><Relationship Id="rId18" Type="http://schemas.openxmlformats.org/officeDocument/2006/relationships/image" Target="../media/image112.wmf"/><Relationship Id="rId26" Type="http://schemas.openxmlformats.org/officeDocument/2006/relationships/oleObject" Target="../embeddings/oleObject110.bin"/><Relationship Id="rId3" Type="http://schemas.openxmlformats.org/officeDocument/2006/relationships/oleObject" Target="../embeddings/oleObject99.bin"/><Relationship Id="rId21" Type="http://schemas.openxmlformats.org/officeDocument/2006/relationships/oleObject" Target="../embeddings/oleObject108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09.wmf"/><Relationship Id="rId17" Type="http://schemas.openxmlformats.org/officeDocument/2006/relationships/oleObject" Target="../embeddings/oleObject106.bin"/><Relationship Id="rId25" Type="http://schemas.openxmlformats.org/officeDocument/2006/relationships/image" Target="../media/image11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1.wmf"/><Relationship Id="rId20" Type="http://schemas.openxmlformats.org/officeDocument/2006/relationships/image" Target="../media/image113.wmf"/><Relationship Id="rId29" Type="http://schemas.openxmlformats.org/officeDocument/2006/relationships/oleObject" Target="../embeddings/oleObject112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06.wmf"/><Relationship Id="rId11" Type="http://schemas.openxmlformats.org/officeDocument/2006/relationships/oleObject" Target="../embeddings/oleObject103.bin"/><Relationship Id="rId24" Type="http://schemas.openxmlformats.org/officeDocument/2006/relationships/image" Target="../media/image115.wmf"/><Relationship Id="rId5" Type="http://schemas.openxmlformats.org/officeDocument/2006/relationships/oleObject" Target="../embeddings/oleObject100.bin"/><Relationship Id="rId15" Type="http://schemas.openxmlformats.org/officeDocument/2006/relationships/oleObject" Target="../embeddings/oleObject105.bin"/><Relationship Id="rId23" Type="http://schemas.openxmlformats.org/officeDocument/2006/relationships/oleObject" Target="../embeddings/oleObject109.bin"/><Relationship Id="rId28" Type="http://schemas.openxmlformats.org/officeDocument/2006/relationships/image" Target="../media/image116.wmf"/><Relationship Id="rId10" Type="http://schemas.openxmlformats.org/officeDocument/2006/relationships/image" Target="../media/image108.wmf"/><Relationship Id="rId19" Type="http://schemas.openxmlformats.org/officeDocument/2006/relationships/oleObject" Target="../embeddings/oleObject107.bin"/><Relationship Id="rId4" Type="http://schemas.openxmlformats.org/officeDocument/2006/relationships/image" Target="../media/image105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110.wmf"/><Relationship Id="rId22" Type="http://schemas.openxmlformats.org/officeDocument/2006/relationships/image" Target="../media/image114.wmf"/><Relationship Id="rId27" Type="http://schemas.openxmlformats.org/officeDocument/2006/relationships/oleObject" Target="../embeddings/oleObject111.bin"/><Relationship Id="rId30" Type="http://schemas.openxmlformats.org/officeDocument/2006/relationships/image" Target="../media/image11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6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23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5.wmf"/><Relationship Id="rId20" Type="http://schemas.openxmlformats.org/officeDocument/2006/relationships/image" Target="../media/image127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0.wmf"/><Relationship Id="rId11" Type="http://schemas.openxmlformats.org/officeDocument/2006/relationships/oleObject" Target="../embeddings/oleObject117.bin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10" Type="http://schemas.openxmlformats.org/officeDocument/2006/relationships/image" Target="../media/image122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9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24.wmf"/><Relationship Id="rId22" Type="http://schemas.openxmlformats.org/officeDocument/2006/relationships/image" Target="../media/image12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13" Type="http://schemas.openxmlformats.org/officeDocument/2006/relationships/oleObject" Target="../embeddings/oleObject128.bin"/><Relationship Id="rId3" Type="http://schemas.openxmlformats.org/officeDocument/2006/relationships/oleObject" Target="../embeddings/oleObject123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26.wmf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4.bin"/><Relationship Id="rId10" Type="http://schemas.openxmlformats.org/officeDocument/2006/relationships/image" Target="../media/image130.wmf"/><Relationship Id="rId4" Type="http://schemas.openxmlformats.org/officeDocument/2006/relationships/image" Target="../media/image107.wmf"/><Relationship Id="rId9" Type="http://schemas.openxmlformats.org/officeDocument/2006/relationships/oleObject" Target="../embeddings/oleObject126.bin"/><Relationship Id="rId14" Type="http://schemas.openxmlformats.org/officeDocument/2006/relationships/image" Target="../media/image13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13" Type="http://schemas.openxmlformats.org/officeDocument/2006/relationships/oleObject" Target="../embeddings/oleObject134.bin"/><Relationship Id="rId18" Type="http://schemas.openxmlformats.org/officeDocument/2006/relationships/oleObject" Target="../embeddings/oleObject136.bin"/><Relationship Id="rId3" Type="http://schemas.openxmlformats.org/officeDocument/2006/relationships/oleObject" Target="../embeddings/oleObject129.bin"/><Relationship Id="rId21" Type="http://schemas.openxmlformats.org/officeDocument/2006/relationships/image" Target="../media/image140.wmf"/><Relationship Id="rId7" Type="http://schemas.openxmlformats.org/officeDocument/2006/relationships/oleObject" Target="../embeddings/oleObject131.bin"/><Relationship Id="rId12" Type="http://schemas.openxmlformats.org/officeDocument/2006/relationships/image" Target="../media/image136.wmf"/><Relationship Id="rId17" Type="http://schemas.openxmlformats.org/officeDocument/2006/relationships/image" Target="../media/image138.wmf"/><Relationship Id="rId25" Type="http://schemas.openxmlformats.org/officeDocument/2006/relationships/image" Target="../media/image14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5.bin"/><Relationship Id="rId20" Type="http://schemas.openxmlformats.org/officeDocument/2006/relationships/oleObject" Target="../embeddings/oleObject137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33.wmf"/><Relationship Id="rId11" Type="http://schemas.openxmlformats.org/officeDocument/2006/relationships/oleObject" Target="../embeddings/oleObject133.bin"/><Relationship Id="rId24" Type="http://schemas.openxmlformats.org/officeDocument/2006/relationships/oleObject" Target="../embeddings/oleObject139.bin"/><Relationship Id="rId5" Type="http://schemas.openxmlformats.org/officeDocument/2006/relationships/oleObject" Target="../embeddings/oleObject130.bin"/><Relationship Id="rId15" Type="http://schemas.openxmlformats.org/officeDocument/2006/relationships/image" Target="../media/image143.png"/><Relationship Id="rId23" Type="http://schemas.openxmlformats.org/officeDocument/2006/relationships/image" Target="../media/image141.wmf"/><Relationship Id="rId10" Type="http://schemas.openxmlformats.org/officeDocument/2006/relationships/image" Target="../media/image135.wmf"/><Relationship Id="rId19" Type="http://schemas.openxmlformats.org/officeDocument/2006/relationships/image" Target="../media/image139.wmf"/><Relationship Id="rId4" Type="http://schemas.openxmlformats.org/officeDocument/2006/relationships/image" Target="../media/image107.wmf"/><Relationship Id="rId9" Type="http://schemas.openxmlformats.org/officeDocument/2006/relationships/oleObject" Target="../embeddings/oleObject132.bin"/><Relationship Id="rId14" Type="http://schemas.openxmlformats.org/officeDocument/2006/relationships/image" Target="../media/image137.wmf"/><Relationship Id="rId22" Type="http://schemas.openxmlformats.org/officeDocument/2006/relationships/oleObject" Target="../embeddings/oleObject13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oleObject" Target="../embeddings/oleObject146.bin"/><Relationship Id="rId18" Type="http://schemas.openxmlformats.org/officeDocument/2006/relationships/oleObject" Target="../embeddings/oleObject149.bin"/><Relationship Id="rId3" Type="http://schemas.openxmlformats.org/officeDocument/2006/relationships/oleObject" Target="../embeddings/oleObject140.bin"/><Relationship Id="rId21" Type="http://schemas.openxmlformats.org/officeDocument/2006/relationships/oleObject" Target="../embeddings/oleObject151.bin"/><Relationship Id="rId7" Type="http://schemas.openxmlformats.org/officeDocument/2006/relationships/oleObject" Target="../embeddings/oleObject142.bin"/><Relationship Id="rId12" Type="http://schemas.openxmlformats.org/officeDocument/2006/relationships/image" Target="../media/image146.wmf"/><Relationship Id="rId17" Type="http://schemas.openxmlformats.org/officeDocument/2006/relationships/image" Target="../media/image14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8.bin"/><Relationship Id="rId20" Type="http://schemas.openxmlformats.org/officeDocument/2006/relationships/oleObject" Target="../embeddings/oleObject150.bin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45.bin"/><Relationship Id="rId5" Type="http://schemas.openxmlformats.org/officeDocument/2006/relationships/oleObject" Target="../embeddings/oleObject141.bin"/><Relationship Id="rId15" Type="http://schemas.openxmlformats.org/officeDocument/2006/relationships/image" Target="../media/image147.wmf"/><Relationship Id="rId10" Type="http://schemas.openxmlformats.org/officeDocument/2006/relationships/oleObject" Target="../embeddings/oleObject144.bin"/><Relationship Id="rId19" Type="http://schemas.openxmlformats.org/officeDocument/2006/relationships/image" Target="../media/image149.wmf"/><Relationship Id="rId4" Type="http://schemas.openxmlformats.org/officeDocument/2006/relationships/image" Target="../media/image144.wmf"/><Relationship Id="rId9" Type="http://schemas.openxmlformats.org/officeDocument/2006/relationships/image" Target="../media/image145.wmf"/><Relationship Id="rId14" Type="http://schemas.openxmlformats.org/officeDocument/2006/relationships/oleObject" Target="../embeddings/oleObject147.bin"/><Relationship Id="rId22" Type="http://schemas.openxmlformats.org/officeDocument/2006/relationships/image" Target="../media/image1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13" Type="http://schemas.openxmlformats.org/officeDocument/2006/relationships/oleObject" Target="../embeddings/oleObject157.bin"/><Relationship Id="rId18" Type="http://schemas.openxmlformats.org/officeDocument/2006/relationships/image" Target="../media/image158.wmf"/><Relationship Id="rId26" Type="http://schemas.openxmlformats.org/officeDocument/2006/relationships/image" Target="../media/image161.wmf"/><Relationship Id="rId3" Type="http://schemas.openxmlformats.org/officeDocument/2006/relationships/oleObject" Target="../embeddings/oleObject152.bin"/><Relationship Id="rId21" Type="http://schemas.openxmlformats.org/officeDocument/2006/relationships/oleObject" Target="../embeddings/oleObject161.bin"/><Relationship Id="rId7" Type="http://schemas.openxmlformats.org/officeDocument/2006/relationships/oleObject" Target="../embeddings/oleObject154.bin"/><Relationship Id="rId12" Type="http://schemas.openxmlformats.org/officeDocument/2006/relationships/image" Target="../media/image155.wmf"/><Relationship Id="rId17" Type="http://schemas.openxmlformats.org/officeDocument/2006/relationships/oleObject" Target="../embeddings/oleObject159.bin"/><Relationship Id="rId25" Type="http://schemas.openxmlformats.org/officeDocument/2006/relationships/oleObject" Target="../embeddings/oleObject16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7.wmf"/><Relationship Id="rId20" Type="http://schemas.openxmlformats.org/officeDocument/2006/relationships/image" Target="../media/image6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52.wmf"/><Relationship Id="rId11" Type="http://schemas.openxmlformats.org/officeDocument/2006/relationships/oleObject" Target="../embeddings/oleObject156.bin"/><Relationship Id="rId24" Type="http://schemas.openxmlformats.org/officeDocument/2006/relationships/image" Target="../media/image160.wmf"/><Relationship Id="rId5" Type="http://schemas.openxmlformats.org/officeDocument/2006/relationships/oleObject" Target="../embeddings/oleObject153.bin"/><Relationship Id="rId15" Type="http://schemas.openxmlformats.org/officeDocument/2006/relationships/oleObject" Target="../embeddings/oleObject158.bin"/><Relationship Id="rId23" Type="http://schemas.openxmlformats.org/officeDocument/2006/relationships/oleObject" Target="../embeddings/oleObject162.bin"/><Relationship Id="rId28" Type="http://schemas.openxmlformats.org/officeDocument/2006/relationships/image" Target="../media/image162.wmf"/><Relationship Id="rId10" Type="http://schemas.openxmlformats.org/officeDocument/2006/relationships/image" Target="../media/image154.wmf"/><Relationship Id="rId19" Type="http://schemas.openxmlformats.org/officeDocument/2006/relationships/oleObject" Target="../embeddings/oleObject160.bin"/><Relationship Id="rId4" Type="http://schemas.openxmlformats.org/officeDocument/2006/relationships/image" Target="../media/image151.wmf"/><Relationship Id="rId9" Type="http://schemas.openxmlformats.org/officeDocument/2006/relationships/oleObject" Target="../embeddings/oleObject155.bin"/><Relationship Id="rId14" Type="http://schemas.openxmlformats.org/officeDocument/2006/relationships/image" Target="../media/image156.wmf"/><Relationship Id="rId22" Type="http://schemas.openxmlformats.org/officeDocument/2006/relationships/image" Target="../media/image159.wmf"/><Relationship Id="rId27" Type="http://schemas.openxmlformats.org/officeDocument/2006/relationships/oleObject" Target="../embeddings/oleObject16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170.bin"/><Relationship Id="rId18" Type="http://schemas.openxmlformats.org/officeDocument/2006/relationships/image" Target="../media/image169.wmf"/><Relationship Id="rId3" Type="http://schemas.openxmlformats.org/officeDocument/2006/relationships/oleObject" Target="../embeddings/oleObject165.bin"/><Relationship Id="rId21" Type="http://schemas.openxmlformats.org/officeDocument/2006/relationships/oleObject" Target="../embeddings/oleObject174.bin"/><Relationship Id="rId7" Type="http://schemas.openxmlformats.org/officeDocument/2006/relationships/oleObject" Target="../embeddings/oleObject167.bin"/><Relationship Id="rId12" Type="http://schemas.openxmlformats.org/officeDocument/2006/relationships/image" Target="../media/image166.wmf"/><Relationship Id="rId17" Type="http://schemas.openxmlformats.org/officeDocument/2006/relationships/oleObject" Target="../embeddings/oleObject17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8.wmf"/><Relationship Id="rId20" Type="http://schemas.openxmlformats.org/officeDocument/2006/relationships/image" Target="../media/image170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64.wmf"/><Relationship Id="rId11" Type="http://schemas.openxmlformats.org/officeDocument/2006/relationships/oleObject" Target="../embeddings/oleObject169.bin"/><Relationship Id="rId5" Type="http://schemas.openxmlformats.org/officeDocument/2006/relationships/oleObject" Target="../embeddings/oleObject166.bin"/><Relationship Id="rId15" Type="http://schemas.openxmlformats.org/officeDocument/2006/relationships/oleObject" Target="../embeddings/oleObject171.bin"/><Relationship Id="rId10" Type="http://schemas.openxmlformats.org/officeDocument/2006/relationships/image" Target="../media/image165.wmf"/><Relationship Id="rId19" Type="http://schemas.openxmlformats.org/officeDocument/2006/relationships/oleObject" Target="../embeddings/oleObject173.bin"/><Relationship Id="rId4" Type="http://schemas.openxmlformats.org/officeDocument/2006/relationships/image" Target="../media/image163.wmf"/><Relationship Id="rId9" Type="http://schemas.openxmlformats.org/officeDocument/2006/relationships/oleObject" Target="../embeddings/oleObject168.bin"/><Relationship Id="rId14" Type="http://schemas.openxmlformats.org/officeDocument/2006/relationships/image" Target="../media/image167.wmf"/><Relationship Id="rId22" Type="http://schemas.openxmlformats.org/officeDocument/2006/relationships/image" Target="../media/image17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wmf"/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79.wmf"/><Relationship Id="rId26" Type="http://schemas.openxmlformats.org/officeDocument/2006/relationships/image" Target="../media/image183.wmf"/><Relationship Id="rId3" Type="http://schemas.openxmlformats.org/officeDocument/2006/relationships/oleObject" Target="../embeddings/oleObject175.bin"/><Relationship Id="rId21" Type="http://schemas.openxmlformats.org/officeDocument/2006/relationships/oleObject" Target="../embeddings/oleObject184.bin"/><Relationship Id="rId7" Type="http://schemas.openxmlformats.org/officeDocument/2006/relationships/oleObject" Target="../embeddings/oleObject177.bin"/><Relationship Id="rId12" Type="http://schemas.openxmlformats.org/officeDocument/2006/relationships/image" Target="../media/image176.wmf"/><Relationship Id="rId17" Type="http://schemas.openxmlformats.org/officeDocument/2006/relationships/oleObject" Target="../embeddings/oleObject182.bin"/><Relationship Id="rId25" Type="http://schemas.openxmlformats.org/officeDocument/2006/relationships/oleObject" Target="../embeddings/oleObject18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8.wmf"/><Relationship Id="rId20" Type="http://schemas.openxmlformats.org/officeDocument/2006/relationships/image" Target="../media/image180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73.wmf"/><Relationship Id="rId11" Type="http://schemas.openxmlformats.org/officeDocument/2006/relationships/oleObject" Target="../embeddings/oleObject179.bin"/><Relationship Id="rId24" Type="http://schemas.openxmlformats.org/officeDocument/2006/relationships/image" Target="../media/image182.wmf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23" Type="http://schemas.openxmlformats.org/officeDocument/2006/relationships/oleObject" Target="../embeddings/oleObject185.bin"/><Relationship Id="rId28" Type="http://schemas.openxmlformats.org/officeDocument/2006/relationships/image" Target="../media/image184.wmf"/><Relationship Id="rId10" Type="http://schemas.openxmlformats.org/officeDocument/2006/relationships/image" Target="../media/image175.wmf"/><Relationship Id="rId19" Type="http://schemas.openxmlformats.org/officeDocument/2006/relationships/oleObject" Target="../embeddings/oleObject183.bin"/><Relationship Id="rId4" Type="http://schemas.openxmlformats.org/officeDocument/2006/relationships/image" Target="../media/image172.w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177.wmf"/><Relationship Id="rId22" Type="http://schemas.openxmlformats.org/officeDocument/2006/relationships/image" Target="../media/image181.wmf"/><Relationship Id="rId27" Type="http://schemas.openxmlformats.org/officeDocument/2006/relationships/oleObject" Target="../embeddings/oleObject18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470025"/>
          </a:xfrm>
        </p:spPr>
        <p:txBody>
          <a:bodyPr/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№7-дәріс.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420888"/>
            <a:ext cx="6768752" cy="2160240"/>
          </a:xfrm>
        </p:spPr>
        <p:txBody>
          <a:bodyPr>
            <a:normAutofit fontScale="85000" lnSpcReduction="2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Параметрленетін қисық және түзуленетін қисық ұғымдары. Жазық фигура және жиын шекарасы туралы түсініктер. Жазық фигураның ауданы. Қисык сызыкты трапециянын ауданы және қисықсызықты сектордың аудандары. Аудан есептеу мысалдары. Дененің көлемі.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24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Декарттық координаталар  координаталар жүйесінде берілген фигураның  ауданы.</a:t>
            </a:r>
            <a: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2000" dirty="0"/>
              <a:t>Егер [a,b]   аралығында </a:t>
            </a:r>
            <a:r>
              <a:rPr lang="en-US" sz="2000" dirty="0" smtClean="0"/>
              <a:t>    </a:t>
            </a:r>
            <a:r>
              <a:rPr lang="kk-KZ" sz="2000" dirty="0" smtClean="0"/>
              <a:t>  </a:t>
            </a:r>
            <a:r>
              <a:rPr lang="en-US" sz="2000" dirty="0" smtClean="0"/>
              <a:t>        </a:t>
            </a:r>
            <a:r>
              <a:rPr lang="kk-KZ" sz="2000" dirty="0" smtClean="0"/>
              <a:t>болса </a:t>
            </a:r>
            <a:r>
              <a:rPr lang="kk-KZ" sz="2000" dirty="0"/>
              <a:t>, </a:t>
            </a:r>
            <a:r>
              <a:rPr lang="kk-KZ" sz="2000" dirty="0" smtClean="0"/>
              <a:t>онда</a:t>
            </a:r>
            <a:r>
              <a:rPr lang="en-US" sz="2000" dirty="0" smtClean="0"/>
              <a:t> </a:t>
            </a:r>
            <a:r>
              <a:rPr lang="kk-KZ" sz="2000" dirty="0" smtClean="0"/>
              <a:t>   </a:t>
            </a:r>
            <a:r>
              <a:rPr lang="en-US" sz="2000" dirty="0" smtClean="0"/>
              <a:t>     </a:t>
            </a:r>
            <a:r>
              <a:rPr lang="kk-KZ" sz="2000" dirty="0" smtClean="0"/>
              <a:t>  </a:t>
            </a:r>
            <a:r>
              <a:rPr lang="en-US" sz="2000" dirty="0" smtClean="0"/>
              <a:t> </a:t>
            </a:r>
            <a:r>
              <a:rPr lang="kk-KZ" sz="2000" dirty="0" smtClean="0"/>
              <a:t>интегралы  </a:t>
            </a:r>
            <a:r>
              <a:rPr lang="kk-KZ" sz="2000" dirty="0"/>
              <a:t>сәйкес қисық сызықты трапецияның ауданын өрнектейді</a:t>
            </a:r>
            <a:r>
              <a:rPr lang="kk-KZ" sz="2000" dirty="0" smtClean="0"/>
              <a:t>.</a:t>
            </a:r>
            <a:endParaRPr lang="en-US" sz="2000" dirty="0" smtClean="0"/>
          </a:p>
          <a:p>
            <a:r>
              <a:rPr lang="kk-KZ" sz="2000" b="1" dirty="0"/>
              <a:t>Анықтама 1. </a:t>
            </a:r>
            <a:r>
              <a:rPr lang="kk-KZ" sz="2000" dirty="0"/>
              <a:t>Қисық сызықты трапеция</a:t>
            </a:r>
            <a:r>
              <a:rPr lang="kk-KZ" sz="2000" b="1" dirty="0"/>
              <a:t>  </a:t>
            </a:r>
            <a:r>
              <a:rPr lang="kk-KZ" sz="2000" dirty="0"/>
              <a:t>деп </a:t>
            </a:r>
            <a:r>
              <a:rPr lang="en-US" sz="2000" dirty="0" smtClean="0"/>
              <a:t> </a:t>
            </a:r>
            <a:r>
              <a:rPr lang="kk-KZ" sz="2000" dirty="0" smtClean="0"/>
              <a:t> </a:t>
            </a:r>
            <a:r>
              <a:rPr lang="en-US" sz="2000" dirty="0" smtClean="0"/>
              <a:t>   </a:t>
            </a:r>
            <a:r>
              <a:rPr lang="kk-KZ" sz="2000" dirty="0" smtClean="0"/>
              <a:t>осімен</a:t>
            </a:r>
            <a:r>
              <a:rPr lang="kk-KZ" sz="2000" dirty="0"/>
              <a:t>, </a:t>
            </a:r>
            <a:r>
              <a:rPr lang="en-US" sz="2000" dirty="0" smtClean="0"/>
              <a:t>       </a:t>
            </a:r>
            <a:r>
              <a:rPr lang="kk-KZ" sz="2000" dirty="0" smtClean="0"/>
              <a:t>,  </a:t>
            </a:r>
            <a:r>
              <a:rPr lang="kk-KZ" sz="2000" dirty="0"/>
              <a:t>түзулерімен, мұндағы   </a:t>
            </a:r>
            <a:r>
              <a:rPr lang="kk-KZ" sz="2000" dirty="0" smtClean="0"/>
              <a:t>      және        аралығында </a:t>
            </a:r>
            <a:r>
              <a:rPr lang="kk-KZ" sz="2000" dirty="0"/>
              <a:t>үзіліссіз  функциясының графигімен шектелген </a:t>
            </a:r>
            <a:r>
              <a:rPr lang="kk-KZ" sz="2000" dirty="0" smtClean="0"/>
              <a:t>      </a:t>
            </a:r>
            <a:r>
              <a:rPr lang="kk-KZ" sz="2000" dirty="0"/>
              <a:t>жазықтығындағы облысты айтамыз  (сурет 26).</a:t>
            </a:r>
            <a:endParaRPr lang="en-US" sz="20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137160" indent="0" algn="ctr">
              <a:buNone/>
            </a:pPr>
            <a:r>
              <a:rPr lang="kk-KZ" sz="2000" dirty="0"/>
              <a:t>Сурет 26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498078"/>
              </p:ext>
            </p:extLst>
          </p:nvPr>
        </p:nvGraphicFramePr>
        <p:xfrm>
          <a:off x="3692773" y="1700808"/>
          <a:ext cx="85407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Microsoft Equation 3.0" r:id="rId3" imgW="850531" imgH="203112" progId="Equation.3">
                  <p:embed/>
                </p:oleObj>
              </mc:Choice>
              <mc:Fallback>
                <p:oleObj name="Microsoft Equation 3.0" r:id="rId3" imgW="850531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2773" y="1700808"/>
                        <a:ext cx="85407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729801"/>
              </p:ext>
            </p:extLst>
          </p:nvPr>
        </p:nvGraphicFramePr>
        <p:xfrm>
          <a:off x="5940152" y="1556792"/>
          <a:ext cx="6477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Microsoft Equation 3.0" r:id="rId5" imgW="647419" imgH="545863" progId="Equation.3">
                  <p:embed/>
                </p:oleObj>
              </mc:Choice>
              <mc:Fallback>
                <p:oleObj name="Microsoft Equation 3.0" r:id="rId5" imgW="647419" imgH="54586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1556792"/>
                        <a:ext cx="647700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541760"/>
              </p:ext>
            </p:extLst>
          </p:nvPr>
        </p:nvGraphicFramePr>
        <p:xfrm>
          <a:off x="7092280" y="2420888"/>
          <a:ext cx="403225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Microsoft Equation 3.0" r:id="rId7" imgW="406048" imgH="152268" progId="Equation.3">
                  <p:embed/>
                </p:oleObj>
              </mc:Choice>
              <mc:Fallback>
                <p:oleObj name="Microsoft Equation 3.0" r:id="rId7" imgW="406048" imgH="15226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2420888"/>
                        <a:ext cx="403225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621912"/>
              </p:ext>
            </p:extLst>
          </p:nvPr>
        </p:nvGraphicFramePr>
        <p:xfrm>
          <a:off x="7740352" y="2348880"/>
          <a:ext cx="4191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Microsoft Equation 3.0" r:id="rId9" imgW="419100" imgH="190500" progId="Equation.3">
                  <p:embed/>
                </p:oleObj>
              </mc:Choice>
              <mc:Fallback>
                <p:oleObj name="Microsoft Equation 3.0" r:id="rId9" imgW="419100" imgH="190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2348880"/>
                        <a:ext cx="4191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023332"/>
              </p:ext>
            </p:extLst>
          </p:nvPr>
        </p:nvGraphicFramePr>
        <p:xfrm>
          <a:off x="6012160" y="2348880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Microsoft Equation 3.0" r:id="rId11" imgW="266469" imgH="190335" progId="Equation.3">
                  <p:embed/>
                </p:oleObj>
              </mc:Choice>
              <mc:Fallback>
                <p:oleObj name="Microsoft Equation 3.0" r:id="rId11" imgW="266469" imgH="19033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348880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273819"/>
              </p:ext>
            </p:extLst>
          </p:nvPr>
        </p:nvGraphicFramePr>
        <p:xfrm>
          <a:off x="3563888" y="2708920"/>
          <a:ext cx="39687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Microsoft Equation 3.0" r:id="rId13" imgW="393529" imgH="190417" progId="Equation.3">
                  <p:embed/>
                </p:oleObj>
              </mc:Choice>
              <mc:Fallback>
                <p:oleObj name="Microsoft Equation 3.0" r:id="rId13" imgW="393529" imgH="190417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708920"/>
                        <a:ext cx="39687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74975"/>
              </p:ext>
            </p:extLst>
          </p:nvPr>
        </p:nvGraphicFramePr>
        <p:xfrm>
          <a:off x="4644008" y="2708920"/>
          <a:ext cx="3810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Microsoft Equation 3.0" r:id="rId15" imgW="380835" imgH="215806" progId="Equation.3">
                  <p:embed/>
                </p:oleObj>
              </mc:Choice>
              <mc:Fallback>
                <p:oleObj name="Microsoft Equation 3.0" r:id="rId15" imgW="380835" imgH="215806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2708920"/>
                        <a:ext cx="381000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361513"/>
              </p:ext>
            </p:extLst>
          </p:nvPr>
        </p:nvGraphicFramePr>
        <p:xfrm>
          <a:off x="7380312" y="2636912"/>
          <a:ext cx="6318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Microsoft Equation 3.0" r:id="rId17" imgW="634725" imgH="228501" progId="Equation.3">
                  <p:embed/>
                </p:oleObj>
              </mc:Choice>
              <mc:Fallback>
                <p:oleObj name="Microsoft Equation 3.0" r:id="rId17" imgW="634725" imgH="228501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2636912"/>
                        <a:ext cx="6318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512482"/>
              </p:ext>
            </p:extLst>
          </p:nvPr>
        </p:nvGraphicFramePr>
        <p:xfrm>
          <a:off x="5292080" y="2996952"/>
          <a:ext cx="3587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Microsoft Equation 3.0" r:id="rId19" imgW="355446" imgH="228501" progId="Equation.3">
                  <p:embed/>
                </p:oleObj>
              </mc:Choice>
              <mc:Fallback>
                <p:oleObj name="Microsoft Equation 3.0" r:id="rId19" imgW="355446" imgH="228501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996952"/>
                        <a:ext cx="3587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884" y="3844821"/>
            <a:ext cx="2986232" cy="180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1990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/>
          </a:bodyPr>
          <a:lstStyle/>
          <a:p>
            <a:r>
              <a:rPr lang="kk-KZ" sz="2000" dirty="0"/>
              <a:t>Егер  [a,b]  аралығында   </a:t>
            </a:r>
            <a:r>
              <a:rPr lang="kk-KZ" sz="2000" dirty="0" smtClean="0"/>
              <a:t>        болса</a:t>
            </a:r>
            <a:r>
              <a:rPr lang="kk-KZ" sz="2000" dirty="0"/>
              <a:t>, онда қисық сызықты </a:t>
            </a:r>
            <a:r>
              <a:rPr lang="kk-KZ" sz="2000" dirty="0" smtClean="0"/>
              <a:t>трапеция</a:t>
            </a:r>
          </a:p>
          <a:p>
            <a:pPr marL="137160" indent="0">
              <a:buNone/>
            </a:pPr>
            <a:r>
              <a:rPr lang="kk-KZ" sz="2000" dirty="0" smtClean="0"/>
              <a:t>осінен </a:t>
            </a:r>
            <a:r>
              <a:rPr lang="kk-KZ" sz="2000" dirty="0"/>
              <a:t>төмен орналасқан және </a:t>
            </a:r>
            <a:r>
              <a:rPr lang="kk-KZ" sz="2000" dirty="0" smtClean="0"/>
              <a:t>              . </a:t>
            </a:r>
            <a:r>
              <a:rPr lang="kk-KZ" sz="2000" dirty="0"/>
              <a:t>Бұл интеграл берілген </a:t>
            </a:r>
            <a:endParaRPr lang="kk-KZ" sz="2000" dirty="0" smtClean="0"/>
          </a:p>
          <a:p>
            <a:pPr marL="137160" indent="0">
              <a:buNone/>
            </a:pPr>
            <a:r>
              <a:rPr lang="kk-KZ" sz="2000" dirty="0" smtClean="0"/>
              <a:t>трапецияның </a:t>
            </a:r>
            <a:r>
              <a:rPr lang="kk-KZ" sz="2000" dirty="0"/>
              <a:t>ауданын теріс санмен есептейтінін тексеру қиын емес. Жалпы жағдайда, егер  </a:t>
            </a:r>
            <a:r>
              <a:rPr lang="kk-KZ" sz="2000" dirty="0" smtClean="0"/>
              <a:t>        </a:t>
            </a:r>
            <a:r>
              <a:rPr lang="kk-KZ" sz="2000" dirty="0"/>
              <a:t>функциясы [a,b] аралығында таңбалары әртүрлі мәндер қабылдайтын болса, </a:t>
            </a:r>
            <a:r>
              <a:rPr lang="kk-KZ" sz="2000" dirty="0" smtClean="0"/>
              <a:t>онда           оң </a:t>
            </a:r>
            <a:r>
              <a:rPr lang="kk-KZ" sz="2000" dirty="0"/>
              <a:t>таңбамен алынған  </a:t>
            </a:r>
            <a:endParaRPr lang="kk-KZ" sz="2000" dirty="0" smtClean="0"/>
          </a:p>
          <a:p>
            <a:pPr marL="137160" indent="0">
              <a:buNone/>
            </a:pPr>
            <a:r>
              <a:rPr lang="kk-KZ" sz="2000" dirty="0" smtClean="0"/>
              <a:t>осінен </a:t>
            </a:r>
            <a:r>
              <a:rPr lang="kk-KZ" sz="2000" dirty="0"/>
              <a:t>жоғары жатқан қисық сызықты трапецияның ауданына теріс таңбамен алынған </a:t>
            </a:r>
            <a:r>
              <a:rPr lang="kk-KZ" sz="2000" dirty="0" smtClean="0"/>
              <a:t>    </a:t>
            </a:r>
            <a:r>
              <a:rPr lang="kk-KZ" sz="2000" dirty="0"/>
              <a:t>осінен төмен орналасқан қисық сызықты трапецияның ауданын қосқанға тең. (сурет  </a:t>
            </a:r>
            <a:r>
              <a:rPr lang="kk-KZ" sz="2000" dirty="0" smtClean="0"/>
              <a:t>27).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32268"/>
              </p:ext>
            </p:extLst>
          </p:nvPr>
        </p:nvGraphicFramePr>
        <p:xfrm>
          <a:off x="3707904" y="404664"/>
          <a:ext cx="6175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Microsoft Equation 3.0" r:id="rId3" imgW="622030" imgH="228501" progId="Equation.3">
                  <p:embed/>
                </p:oleObj>
              </mc:Choice>
              <mc:Fallback>
                <p:oleObj name="Microsoft Equation 3.0" r:id="rId3" imgW="622030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04664"/>
                        <a:ext cx="6175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095489"/>
              </p:ext>
            </p:extLst>
          </p:nvPr>
        </p:nvGraphicFramePr>
        <p:xfrm>
          <a:off x="8460432" y="404664"/>
          <a:ext cx="258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Microsoft Equation 3.0" r:id="rId5" imgW="253890" imgH="190417" progId="Equation.3">
                  <p:embed/>
                </p:oleObj>
              </mc:Choice>
              <mc:Fallback>
                <p:oleObj name="Microsoft Equation 3.0" r:id="rId5" imgW="253890" imgH="19041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0432" y="404664"/>
                        <a:ext cx="258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778668"/>
              </p:ext>
            </p:extLst>
          </p:nvPr>
        </p:nvGraphicFramePr>
        <p:xfrm>
          <a:off x="3995936" y="620688"/>
          <a:ext cx="9144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Microsoft Equation 3.0" r:id="rId7" imgW="914003" imgH="545863" progId="Equation.3">
                  <p:embed/>
                </p:oleObj>
              </mc:Choice>
              <mc:Fallback>
                <p:oleObj name="Microsoft Equation 3.0" r:id="rId7" imgW="914003" imgH="54586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620688"/>
                        <a:ext cx="914400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405892"/>
              </p:ext>
            </p:extLst>
          </p:nvPr>
        </p:nvGraphicFramePr>
        <p:xfrm>
          <a:off x="3131840" y="1412776"/>
          <a:ext cx="62547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Microsoft Equation 3.0" r:id="rId9" imgW="622030" imgH="203112" progId="Equation.3">
                  <p:embed/>
                </p:oleObj>
              </mc:Choice>
              <mc:Fallback>
                <p:oleObj name="Microsoft Equation 3.0" r:id="rId9" imgW="622030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412776"/>
                        <a:ext cx="62547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39721"/>
              </p:ext>
            </p:extLst>
          </p:nvPr>
        </p:nvGraphicFramePr>
        <p:xfrm>
          <a:off x="5148064" y="1628800"/>
          <a:ext cx="6477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Microsoft Equation 3.0" r:id="rId11" imgW="647419" imgH="545863" progId="Equation.3">
                  <p:embed/>
                </p:oleObj>
              </mc:Choice>
              <mc:Fallback>
                <p:oleObj name="Microsoft Equation 3.0" r:id="rId11" imgW="647419" imgH="545863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628800"/>
                        <a:ext cx="647700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921917"/>
              </p:ext>
            </p:extLst>
          </p:nvPr>
        </p:nvGraphicFramePr>
        <p:xfrm>
          <a:off x="8244408" y="1700808"/>
          <a:ext cx="258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Microsoft Equation 3.0" r:id="rId13" imgW="253890" imgH="190417" progId="Equation.3">
                  <p:embed/>
                </p:oleObj>
              </mc:Choice>
              <mc:Fallback>
                <p:oleObj name="Microsoft Equation 3.0" r:id="rId13" imgW="253890" imgH="190417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4408" y="1700808"/>
                        <a:ext cx="258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021345"/>
              </p:ext>
            </p:extLst>
          </p:nvPr>
        </p:nvGraphicFramePr>
        <p:xfrm>
          <a:off x="2699792" y="2420888"/>
          <a:ext cx="258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Microsoft Equation 3.0" r:id="rId15" imgW="253890" imgH="190417" progId="Equation.3">
                  <p:embed/>
                </p:oleObj>
              </mc:Choice>
              <mc:Fallback>
                <p:oleObj name="Microsoft Equation 3.0" r:id="rId15" imgW="253890" imgH="19041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420888"/>
                        <a:ext cx="258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072" y="3212976"/>
            <a:ext cx="3627437" cy="197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4641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/>
          </a:bodyPr>
          <a:lstStyle/>
          <a:p>
            <a:r>
              <a:rPr lang="kk-KZ" sz="2000" b="1" dirty="0"/>
              <a:t>Мысал 1.</a:t>
            </a:r>
            <a:r>
              <a:rPr lang="kk-KZ" sz="2000" dirty="0"/>
              <a:t>   </a:t>
            </a:r>
            <a:r>
              <a:rPr lang="kk-KZ" sz="2000" dirty="0" smtClean="0"/>
              <a:t>        синусоидасымен </a:t>
            </a:r>
            <a:r>
              <a:rPr lang="kk-KZ" sz="2000" dirty="0"/>
              <a:t>және  </a:t>
            </a:r>
            <a:r>
              <a:rPr lang="kk-KZ" sz="2000" dirty="0" smtClean="0"/>
              <a:t>    осімен</a:t>
            </a:r>
            <a:r>
              <a:rPr lang="kk-KZ" sz="2000" dirty="0"/>
              <a:t>,   </a:t>
            </a:r>
            <a:r>
              <a:rPr lang="kk-KZ" sz="2000" dirty="0" smtClean="0"/>
              <a:t>           шектелген </a:t>
            </a:r>
            <a:r>
              <a:rPr lang="kk-KZ" sz="2000" dirty="0"/>
              <a:t>облыстың ауданын есепте (сурет 28</a:t>
            </a:r>
            <a:r>
              <a:rPr lang="kk-KZ" sz="2000" dirty="0" smtClean="0"/>
              <a:t>).</a:t>
            </a:r>
          </a:p>
          <a:p>
            <a:endParaRPr lang="kk-KZ" sz="2000" dirty="0"/>
          </a:p>
          <a:p>
            <a:endParaRPr lang="kk-KZ" sz="2000" dirty="0" smtClean="0"/>
          </a:p>
          <a:p>
            <a:endParaRPr lang="kk-KZ" sz="2000" dirty="0"/>
          </a:p>
          <a:p>
            <a:endParaRPr lang="kk-KZ" sz="2000" dirty="0" smtClean="0"/>
          </a:p>
          <a:p>
            <a:endParaRPr lang="kk-KZ" sz="2000" dirty="0"/>
          </a:p>
          <a:p>
            <a:endParaRPr lang="kk-KZ" sz="2000" dirty="0" smtClean="0"/>
          </a:p>
          <a:p>
            <a:endParaRPr lang="kk-KZ" sz="2000" dirty="0" smtClean="0"/>
          </a:p>
          <a:p>
            <a:endParaRPr lang="kk-KZ" sz="2000" dirty="0"/>
          </a:p>
          <a:p>
            <a:r>
              <a:rPr lang="kk-KZ" sz="2000" dirty="0" smtClean="0"/>
              <a:t>      </a:t>
            </a:r>
            <a:r>
              <a:rPr lang="kk-KZ" sz="2000" dirty="0"/>
              <a:t>аралығында  </a:t>
            </a:r>
            <a:r>
              <a:rPr lang="kk-KZ" sz="2000" dirty="0" smtClean="0"/>
              <a:t>          және         аралығында             болғандықтан</a:t>
            </a:r>
            <a:r>
              <a:rPr lang="kk-KZ" sz="2000" dirty="0"/>
              <a:t>, ізделінді аудан </a:t>
            </a:r>
            <a:endParaRPr lang="ru-RU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102032"/>
              </p:ext>
            </p:extLst>
          </p:nvPr>
        </p:nvGraphicFramePr>
        <p:xfrm>
          <a:off x="2195736" y="404664"/>
          <a:ext cx="6477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Microsoft Equation 3.0" r:id="rId3" imgW="647700" imgH="228600" progId="Equation.3">
                  <p:embed/>
                </p:oleObj>
              </mc:Choice>
              <mc:Fallback>
                <p:oleObj name="Microsoft Equation 3.0" r:id="rId3" imgW="6477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04664"/>
                        <a:ext cx="6477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393288"/>
              </p:ext>
            </p:extLst>
          </p:nvPr>
        </p:nvGraphicFramePr>
        <p:xfrm>
          <a:off x="5364088" y="404664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Microsoft Equation 3.0" r:id="rId5" imgW="266469" imgH="190335" progId="Equation.3">
                  <p:embed/>
                </p:oleObj>
              </mc:Choice>
              <mc:Fallback>
                <p:oleObj name="Microsoft Equation 3.0" r:id="rId5" imgW="266469" imgH="19033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404664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890310"/>
              </p:ext>
            </p:extLst>
          </p:nvPr>
        </p:nvGraphicFramePr>
        <p:xfrm>
          <a:off x="6588224" y="404664"/>
          <a:ext cx="762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Microsoft Equation 3.0" r:id="rId7" imgW="761669" imgH="190417" progId="Equation.3">
                  <p:embed/>
                </p:oleObj>
              </mc:Choice>
              <mc:Fallback>
                <p:oleObj name="Microsoft Equation 3.0" r:id="rId7" imgW="761669" imgH="19041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404664"/>
                        <a:ext cx="7620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52736"/>
            <a:ext cx="3338513" cy="218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620502"/>
              </p:ext>
            </p:extLst>
          </p:nvPr>
        </p:nvGraphicFramePr>
        <p:xfrm>
          <a:off x="971600" y="3933056"/>
          <a:ext cx="3889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Microsoft Equation 3.0" r:id="rId10" imgW="393359" imgH="215713" progId="Equation.3">
                  <p:embed/>
                </p:oleObj>
              </mc:Choice>
              <mc:Fallback>
                <p:oleObj name="Microsoft Equation 3.0" r:id="rId10" imgW="393359" imgH="21571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933056"/>
                        <a:ext cx="3889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030071"/>
              </p:ext>
            </p:extLst>
          </p:nvPr>
        </p:nvGraphicFramePr>
        <p:xfrm>
          <a:off x="2843808" y="4005064"/>
          <a:ext cx="639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Microsoft Equation 3.0" r:id="rId12" imgW="634725" imgH="190417" progId="Equation.3">
                  <p:embed/>
                </p:oleObj>
              </mc:Choice>
              <mc:Fallback>
                <p:oleObj name="Microsoft Equation 3.0" r:id="rId12" imgW="634725" imgH="190417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005064"/>
                        <a:ext cx="639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04480"/>
              </p:ext>
            </p:extLst>
          </p:nvPr>
        </p:nvGraphicFramePr>
        <p:xfrm>
          <a:off x="4107152" y="4005064"/>
          <a:ext cx="4873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Microsoft Equation 3.0" r:id="rId14" imgW="482181" imgH="215713" progId="Equation.3">
                  <p:embed/>
                </p:oleObj>
              </mc:Choice>
              <mc:Fallback>
                <p:oleObj name="Microsoft Equation 3.0" r:id="rId14" imgW="482181" imgH="215713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7152" y="4005064"/>
                        <a:ext cx="4873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988626"/>
              </p:ext>
            </p:extLst>
          </p:nvPr>
        </p:nvGraphicFramePr>
        <p:xfrm>
          <a:off x="6006455" y="3933056"/>
          <a:ext cx="639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Microsoft Equation 3.0" r:id="rId16" imgW="634725" imgH="190417" progId="Equation.3">
                  <p:embed/>
                </p:oleObj>
              </mc:Choice>
              <mc:Fallback>
                <p:oleObj name="Microsoft Equation 3.0" r:id="rId16" imgW="634725" imgH="190417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6455" y="3933056"/>
                        <a:ext cx="639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861722"/>
              </p:ext>
            </p:extLst>
          </p:nvPr>
        </p:nvGraphicFramePr>
        <p:xfrm>
          <a:off x="2974640" y="4653136"/>
          <a:ext cx="3615154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Microsoft Equation 3.0" r:id="rId18" imgW="2819400" imgH="444500" progId="Equation.3">
                  <p:embed/>
                </p:oleObj>
              </mc:Choice>
              <mc:Fallback>
                <p:oleObj name="Microsoft Equation 3.0" r:id="rId18" imgW="2819400" imgH="4445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640" y="4653136"/>
                        <a:ext cx="3615154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050628"/>
              </p:ext>
            </p:extLst>
          </p:nvPr>
        </p:nvGraphicFramePr>
        <p:xfrm>
          <a:off x="3288928" y="5661248"/>
          <a:ext cx="2736303" cy="218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Microsoft Equation 3.0" r:id="rId20" imgW="2005729" imgH="165028" progId="Equation.3">
                  <p:embed/>
                </p:oleObj>
              </mc:Choice>
              <mc:Fallback>
                <p:oleObj name="Microsoft Equation 3.0" r:id="rId20" imgW="2005729" imgH="165028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8928" y="5661248"/>
                        <a:ext cx="2736303" cy="2181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095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r>
              <a:rPr lang="ru-RU" dirty="0" smtClean="0"/>
              <a:t>       </a:t>
            </a:r>
            <a:r>
              <a:rPr lang="kk-KZ" dirty="0" smtClean="0"/>
              <a:t>    сызықтарымен </a:t>
            </a:r>
            <a:r>
              <a:rPr lang="kk-KZ" dirty="0"/>
              <a:t>және </a:t>
            </a:r>
            <a:r>
              <a:rPr lang="kk-KZ" dirty="0" smtClean="0"/>
              <a:t>    </a:t>
            </a:r>
            <a:r>
              <a:rPr lang="ru-RU" dirty="0" smtClean="0"/>
              <a:t>  </a:t>
            </a:r>
            <a:r>
              <a:rPr lang="kk-KZ" dirty="0"/>
              <a:t>аралығында үзіліссіз  функцияларының графиктерімен, мұндағы </a:t>
            </a:r>
            <a:r>
              <a:rPr lang="kk-KZ" dirty="0" smtClean="0"/>
              <a:t>      </a:t>
            </a:r>
            <a:r>
              <a:rPr lang="kk-KZ" dirty="0"/>
              <a:t>аралығында ,</a:t>
            </a:r>
            <a:r>
              <a:rPr lang="ru-RU" dirty="0"/>
              <a:t>  </a:t>
            </a:r>
            <a:r>
              <a:rPr lang="kk-KZ" dirty="0"/>
              <a:t> </a:t>
            </a:r>
            <a:r>
              <a:rPr lang="kk-KZ" dirty="0" smtClean="0"/>
              <a:t>        шектелген   </a:t>
            </a:r>
            <a:r>
              <a:rPr lang="kk-KZ" dirty="0"/>
              <a:t>облысының  ауданы  мына формула бойынша есептелінеді:</a:t>
            </a:r>
            <a:endParaRPr lang="ru-RU" dirty="0"/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kk-KZ" dirty="0"/>
              <a:t>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676849"/>
              </p:ext>
            </p:extLst>
          </p:nvPr>
        </p:nvGraphicFramePr>
        <p:xfrm>
          <a:off x="1043608" y="620688"/>
          <a:ext cx="9064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Microsoft Equation 3.0" r:id="rId3" imgW="901309" imgH="215806" progId="Equation.3">
                  <p:embed/>
                </p:oleObj>
              </mc:Choice>
              <mc:Fallback>
                <p:oleObj name="Microsoft Equation 3.0" r:id="rId3" imgW="901309" imgH="21580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20688"/>
                        <a:ext cx="9064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435732"/>
              </p:ext>
            </p:extLst>
          </p:nvPr>
        </p:nvGraphicFramePr>
        <p:xfrm>
          <a:off x="5292080" y="620688"/>
          <a:ext cx="3810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Microsoft Equation 3.0" r:id="rId5" imgW="380835" imgH="215806" progId="Equation.3">
                  <p:embed/>
                </p:oleObj>
              </mc:Choice>
              <mc:Fallback>
                <p:oleObj name="Microsoft Equation 3.0" r:id="rId5" imgW="380835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620688"/>
                        <a:ext cx="3810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301113"/>
              </p:ext>
            </p:extLst>
          </p:nvPr>
        </p:nvGraphicFramePr>
        <p:xfrm>
          <a:off x="7668344" y="548680"/>
          <a:ext cx="14176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Microsoft Equation 3.0" r:id="rId7" imgW="1422400" imgH="241300" progId="Equation.3">
                  <p:embed/>
                </p:oleObj>
              </mc:Choice>
              <mc:Fallback>
                <p:oleObj name="Microsoft Equation 3.0" r:id="rId7" imgW="14224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548680"/>
                        <a:ext cx="14176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935271"/>
              </p:ext>
            </p:extLst>
          </p:nvPr>
        </p:nvGraphicFramePr>
        <p:xfrm>
          <a:off x="2555776" y="1484784"/>
          <a:ext cx="312738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" name="Microsoft Equation 3.0" r:id="rId9" imgW="317225" imgH="190335" progId="Equation.3">
                  <p:embed/>
                </p:oleObj>
              </mc:Choice>
              <mc:Fallback>
                <p:oleObj name="Microsoft Equation 3.0" r:id="rId9" imgW="317225" imgH="19033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484784"/>
                        <a:ext cx="312738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135676"/>
              </p:ext>
            </p:extLst>
          </p:nvPr>
        </p:nvGraphicFramePr>
        <p:xfrm>
          <a:off x="5076056" y="1412776"/>
          <a:ext cx="930275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name="Microsoft Equation 3.0" r:id="rId11" imgW="926698" imgH="215806" progId="Equation.3">
                  <p:embed/>
                </p:oleObj>
              </mc:Choice>
              <mc:Fallback>
                <p:oleObj name="Microsoft Equation 3.0" r:id="rId11" imgW="926698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412776"/>
                        <a:ext cx="930275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675274"/>
              </p:ext>
            </p:extLst>
          </p:nvPr>
        </p:nvGraphicFramePr>
        <p:xfrm>
          <a:off x="7668344" y="1412776"/>
          <a:ext cx="1825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0" name="Microsoft Equation 3.0" r:id="rId13" imgW="177646" imgH="190335" progId="Equation.3">
                  <p:embed/>
                </p:oleObj>
              </mc:Choice>
              <mc:Fallback>
                <p:oleObj name="Microsoft Equation 3.0" r:id="rId13" imgW="177646" imgH="19033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1412776"/>
                        <a:ext cx="1825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420905"/>
              </p:ext>
            </p:extLst>
          </p:nvPr>
        </p:nvGraphicFramePr>
        <p:xfrm>
          <a:off x="3563888" y="2564904"/>
          <a:ext cx="2016224" cy="602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1" name="Microsoft Equation 3.0" r:id="rId15" imgW="1625600" imgH="482600" progId="Equation.3">
                  <p:embed/>
                </p:oleObj>
              </mc:Choice>
              <mc:Fallback>
                <p:oleObj name="Microsoft Equation 3.0" r:id="rId15" imgW="16256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564904"/>
                        <a:ext cx="2016224" cy="6027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9000"/>
            <a:ext cx="333851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79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/>
          <a:lstStyle/>
          <a:p>
            <a:r>
              <a:rPr lang="kk-KZ" sz="2000" b="1" dirty="0"/>
              <a:t>Мысал </a:t>
            </a:r>
            <a:r>
              <a:rPr lang="ru-RU" sz="2000" b="1" dirty="0"/>
              <a:t>2.</a:t>
            </a:r>
            <a:r>
              <a:rPr lang="ru-RU" sz="2000" dirty="0"/>
              <a:t> </a:t>
            </a:r>
            <a:r>
              <a:rPr lang="ru-RU" sz="2000" dirty="0" smtClean="0"/>
              <a:t>         ,      </a:t>
            </a:r>
            <a:r>
              <a:rPr lang="kk-KZ" sz="2000" dirty="0" smtClean="0"/>
              <a:t>   параболаларымен </a:t>
            </a:r>
            <a:r>
              <a:rPr lang="kk-KZ" sz="2000" dirty="0"/>
              <a:t>шектелген   </a:t>
            </a:r>
            <a:r>
              <a:rPr lang="ru-RU" sz="2000" dirty="0"/>
              <a:t> </a:t>
            </a:r>
            <a:r>
              <a:rPr lang="kk-KZ" sz="2000" dirty="0"/>
              <a:t>  облысының  ауданын тап </a:t>
            </a:r>
            <a:r>
              <a:rPr lang="ru-RU" sz="2000" dirty="0"/>
              <a:t>(с</a:t>
            </a:r>
            <a:r>
              <a:rPr lang="kk-KZ" sz="2000" dirty="0"/>
              <a:t>урет  30</a:t>
            </a:r>
            <a:r>
              <a:rPr lang="ru-RU" sz="2000" dirty="0" smtClean="0"/>
              <a:t>).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pPr marL="137160" indent="0">
              <a:buNone/>
            </a:pPr>
            <a:r>
              <a:rPr lang="kk-KZ" sz="2000" dirty="0" smtClean="0"/>
              <a:t>Теңдеулер </a:t>
            </a:r>
            <a:r>
              <a:rPr lang="kk-KZ" sz="2000" dirty="0"/>
              <a:t>жүйесін шешсек:</a:t>
            </a:r>
            <a:r>
              <a:rPr lang="ru-RU" sz="2000" dirty="0"/>
              <a:t> </a:t>
            </a: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en-US" sz="2000" dirty="0"/>
          </a:p>
          <a:p>
            <a:pPr marL="137160" indent="0">
              <a:buNone/>
            </a:pPr>
            <a:r>
              <a:rPr lang="kk-KZ" sz="2000" dirty="0"/>
              <a:t>бұл қисықтардың қиылысу нүктелерін табамыз</a:t>
            </a:r>
            <a:r>
              <a:rPr lang="en-US" sz="2000" dirty="0"/>
              <a:t>: </a:t>
            </a:r>
            <a:r>
              <a:rPr lang="ru-RU" sz="2000" dirty="0"/>
              <a:t> </a:t>
            </a:r>
            <a:r>
              <a:rPr lang="ru-RU" sz="2000" dirty="0" smtClean="0"/>
              <a:t>      и</a:t>
            </a:r>
            <a:r>
              <a:rPr lang="en-US" sz="2000" dirty="0" smtClean="0"/>
              <a:t> </a:t>
            </a:r>
            <a:r>
              <a:rPr lang="en-US" sz="2000" dirty="0"/>
              <a:t>(1,1). </a:t>
            </a:r>
            <a:r>
              <a:rPr lang="kk-KZ" sz="2000" dirty="0"/>
              <a:t> </a:t>
            </a:r>
            <a:r>
              <a:rPr lang="kk-KZ" sz="2000" dirty="0" smtClean="0"/>
              <a:t>   кесіндісінде          теңсіздігі </a:t>
            </a:r>
            <a:r>
              <a:rPr lang="kk-KZ" sz="2000" dirty="0"/>
              <a:t>орынды болғандықтан  </a:t>
            </a:r>
            <a:r>
              <a:rPr lang="kk-KZ" sz="2000" dirty="0" smtClean="0"/>
              <a:t>                                   </a:t>
            </a: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05431"/>
              </p:ext>
            </p:extLst>
          </p:nvPr>
        </p:nvGraphicFramePr>
        <p:xfrm>
          <a:off x="2267744" y="332656"/>
          <a:ext cx="5413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Microsoft Equation 3.0" r:id="rId3" imgW="545863" imgH="279279" progId="Equation.3">
                  <p:embed/>
                </p:oleObj>
              </mc:Choice>
              <mc:Fallback>
                <p:oleObj name="Microsoft Equation 3.0" r:id="rId3" imgW="545863" imgH="27927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32656"/>
                        <a:ext cx="541338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956658"/>
              </p:ext>
            </p:extLst>
          </p:nvPr>
        </p:nvGraphicFramePr>
        <p:xfrm>
          <a:off x="2915816" y="332656"/>
          <a:ext cx="48736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Microsoft Equation 3.0" r:id="rId5" imgW="482181" imgH="266469" progId="Equation.3">
                  <p:embed/>
                </p:oleObj>
              </mc:Choice>
              <mc:Fallback>
                <p:oleObj name="Microsoft Equation 3.0" r:id="rId5" imgW="482181" imgH="26646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32656"/>
                        <a:ext cx="487363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831513"/>
              </p:ext>
            </p:extLst>
          </p:nvPr>
        </p:nvGraphicFramePr>
        <p:xfrm>
          <a:off x="6660232" y="404664"/>
          <a:ext cx="1825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Microsoft Equation 3.0" r:id="rId7" imgW="177646" imgH="190335" progId="Equation.3">
                  <p:embed/>
                </p:oleObj>
              </mc:Choice>
              <mc:Fallback>
                <p:oleObj name="Microsoft Equation 3.0" r:id="rId7" imgW="177646" imgH="1903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404664"/>
                        <a:ext cx="1825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31" y="1135892"/>
            <a:ext cx="3055937" cy="229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618338"/>
              </p:ext>
            </p:extLst>
          </p:nvPr>
        </p:nvGraphicFramePr>
        <p:xfrm>
          <a:off x="4067944" y="3933056"/>
          <a:ext cx="571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2" name="Microsoft Equation 3.0" r:id="rId10" imgW="571252" imgH="533169" progId="Equation.3">
                  <p:embed/>
                </p:oleObj>
              </mc:Choice>
              <mc:Fallback>
                <p:oleObj name="Microsoft Equation 3.0" r:id="rId10" imgW="571252" imgH="533169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933056"/>
                        <a:ext cx="5715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426330"/>
              </p:ext>
            </p:extLst>
          </p:nvPr>
        </p:nvGraphicFramePr>
        <p:xfrm>
          <a:off x="5909468" y="4653136"/>
          <a:ext cx="3810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3" name="Microsoft Equation 3.0" r:id="rId12" imgW="381000" imgH="228600" progId="Equation.3">
                  <p:embed/>
                </p:oleObj>
              </mc:Choice>
              <mc:Fallback>
                <p:oleObj name="Microsoft Equation 3.0" r:id="rId12" imgW="3810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9468" y="4653136"/>
                        <a:ext cx="3810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319257"/>
              </p:ext>
            </p:extLst>
          </p:nvPr>
        </p:nvGraphicFramePr>
        <p:xfrm>
          <a:off x="7236296" y="4725144"/>
          <a:ext cx="3349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Microsoft Equation 3.0" r:id="rId14" imgW="330200" imgH="215900" progId="Equation.3">
                  <p:embed/>
                </p:oleObj>
              </mc:Choice>
              <mc:Fallback>
                <p:oleObj name="Microsoft Equation 3.0" r:id="rId14" imgW="330200" imgH="2159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4725144"/>
                        <a:ext cx="3349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039297"/>
              </p:ext>
            </p:extLst>
          </p:nvPr>
        </p:nvGraphicFramePr>
        <p:xfrm>
          <a:off x="2051720" y="4941168"/>
          <a:ext cx="609600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5" name="Microsoft Equation 3.0" r:id="rId16" imgW="609336" imgH="241195" progId="Equation.3">
                  <p:embed/>
                </p:oleObj>
              </mc:Choice>
              <mc:Fallback>
                <p:oleObj name="Microsoft Equation 3.0" r:id="rId16" imgW="609336" imgH="241195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941168"/>
                        <a:ext cx="609600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19217"/>
              </p:ext>
            </p:extLst>
          </p:nvPr>
        </p:nvGraphicFramePr>
        <p:xfrm>
          <a:off x="2771800" y="5445224"/>
          <a:ext cx="375965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Microsoft Equation 3.0" r:id="rId18" imgW="2832100" imgH="482600" progId="Equation.3">
                  <p:embed/>
                </p:oleObj>
              </mc:Choice>
              <mc:Fallback>
                <p:oleObj name="Microsoft Equation 3.0" r:id="rId18" imgW="2832100" imgH="482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445224"/>
                        <a:ext cx="3759659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6867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/>
          <a:lstStyle/>
          <a:p>
            <a:r>
              <a:rPr lang="kk-KZ" sz="2000" dirty="0"/>
              <a:t>Егер </a:t>
            </a:r>
            <a:r>
              <a:rPr lang="kk-KZ" sz="2000" dirty="0" smtClean="0"/>
              <a:t>          функциясының </a:t>
            </a:r>
            <a:r>
              <a:rPr lang="kk-KZ" sz="2000" dirty="0"/>
              <a:t>графигі   </a:t>
            </a:r>
            <a:r>
              <a:rPr lang="kk-KZ" sz="2000" dirty="0" smtClean="0"/>
              <a:t>      кесіндісінде </a:t>
            </a:r>
            <a:r>
              <a:rPr lang="kk-KZ" sz="2000" dirty="0"/>
              <a:t>параметрлік түрде берілсе:  </a:t>
            </a:r>
            <a:endParaRPr lang="en-US" sz="2000" dirty="0"/>
          </a:p>
          <a:p>
            <a:pPr marL="137160" indent="0" algn="ctr">
              <a:buNone/>
            </a:pPr>
            <a:r>
              <a:rPr lang="kk-KZ" sz="2000" dirty="0" smtClean="0"/>
              <a:t>       ,</a:t>
            </a:r>
            <a:endParaRPr lang="en-US" sz="2000" dirty="0"/>
          </a:p>
          <a:p>
            <a:endParaRPr lang="kk-KZ" sz="2000" dirty="0" smtClean="0"/>
          </a:p>
          <a:p>
            <a:pPr marL="137160" indent="0">
              <a:buNone/>
            </a:pPr>
            <a:r>
              <a:rPr lang="kk-KZ" sz="2000" dirty="0" smtClean="0"/>
              <a:t>мұндағы           үзіліссіз</a:t>
            </a:r>
            <a:r>
              <a:rPr lang="kk-KZ" sz="2000" dirty="0"/>
              <a:t>, ал  </a:t>
            </a:r>
            <a:r>
              <a:rPr lang="kk-KZ" sz="2000" dirty="0" smtClean="0"/>
              <a:t>     - </a:t>
            </a:r>
            <a:r>
              <a:rPr lang="kk-KZ" sz="2000" dirty="0"/>
              <a:t>бірсарынды,  </a:t>
            </a:r>
            <a:r>
              <a:rPr lang="kk-KZ" sz="2000" dirty="0" smtClean="0"/>
              <a:t>      -</a:t>
            </a:r>
            <a:r>
              <a:rPr lang="kk-KZ" sz="2000" dirty="0"/>
              <a:t>да  үзіліссіз дифференциалданатын функция және </a:t>
            </a:r>
            <a:r>
              <a:rPr lang="kk-KZ" sz="2000" dirty="0" smtClean="0"/>
              <a:t>         ,         , </a:t>
            </a:r>
            <a:r>
              <a:rPr lang="kk-KZ" sz="2000" dirty="0"/>
              <a:t>онда бұл қисық сызықты трапецияға сәйкес аудан мынадай формула бойынша есептелінеді: </a:t>
            </a:r>
            <a:endParaRPr lang="en-US" sz="2000" dirty="0"/>
          </a:p>
          <a:p>
            <a:pPr marL="137160" indent="0" algn="ctr">
              <a:buNone/>
            </a:pPr>
            <a:r>
              <a:rPr lang="kk-KZ" sz="2000" dirty="0"/>
              <a:t>.</a:t>
            </a:r>
            <a:endParaRPr lang="en-US" sz="2000" dirty="0"/>
          </a:p>
          <a:p>
            <a:pPr marL="137160" indent="0">
              <a:buNone/>
            </a:pPr>
            <a:endParaRPr lang="kk-KZ" sz="2000" dirty="0" smtClean="0"/>
          </a:p>
          <a:p>
            <a:pPr marL="137160" indent="0">
              <a:buNone/>
            </a:pPr>
            <a:r>
              <a:rPr lang="kk-KZ" sz="2000" dirty="0" smtClean="0"/>
              <a:t>Бұған              </a:t>
            </a:r>
            <a:r>
              <a:rPr lang="kk-KZ" sz="2000" dirty="0"/>
              <a:t>интегралында  </a:t>
            </a:r>
            <a:r>
              <a:rPr lang="kk-KZ" sz="2000" dirty="0" smtClean="0"/>
              <a:t>        жаңа </a:t>
            </a:r>
            <a:r>
              <a:rPr lang="kk-KZ" sz="2000" dirty="0"/>
              <a:t>белгілеу   енгізу арқылы көз жеткізуге болады.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765760"/>
              </p:ext>
            </p:extLst>
          </p:nvPr>
        </p:nvGraphicFramePr>
        <p:xfrm>
          <a:off x="1619672" y="332656"/>
          <a:ext cx="63976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0" name="Microsoft Equation 3.0" r:id="rId3" imgW="634725" imgH="228501" progId="Equation.3">
                  <p:embed/>
                </p:oleObj>
              </mc:Choice>
              <mc:Fallback>
                <p:oleObj name="Microsoft Equation 3.0" r:id="rId3" imgW="634725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32656"/>
                        <a:ext cx="639763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621029"/>
              </p:ext>
            </p:extLst>
          </p:nvPr>
        </p:nvGraphicFramePr>
        <p:xfrm>
          <a:off x="4932040" y="332656"/>
          <a:ext cx="3810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1" name="Microsoft Equation 3.0" r:id="rId5" imgW="380835" imgH="215806" progId="Equation.3">
                  <p:embed/>
                </p:oleObj>
              </mc:Choice>
              <mc:Fallback>
                <p:oleObj name="Microsoft Equation 3.0" r:id="rId5" imgW="380835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32656"/>
                        <a:ext cx="3810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360404"/>
              </p:ext>
            </p:extLst>
          </p:nvPr>
        </p:nvGraphicFramePr>
        <p:xfrm>
          <a:off x="4139952" y="908720"/>
          <a:ext cx="66357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2" name="Microsoft Equation 3.0" r:id="rId7" imgW="660113" imgH="710891" progId="Equation.3">
                  <p:embed/>
                </p:oleObj>
              </mc:Choice>
              <mc:Fallback>
                <p:oleObj name="Microsoft Equation 3.0" r:id="rId7" imgW="660113" imgH="7108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908720"/>
                        <a:ext cx="663575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919690"/>
              </p:ext>
            </p:extLst>
          </p:nvPr>
        </p:nvGraphicFramePr>
        <p:xfrm>
          <a:off x="1763688" y="1772816"/>
          <a:ext cx="5032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" name="Microsoft Equation 3.0" r:id="rId9" imgW="507780" imgH="203112" progId="Equation.3">
                  <p:embed/>
                </p:oleObj>
              </mc:Choice>
              <mc:Fallback>
                <p:oleObj name="Microsoft Equation 3.0" r:id="rId9" imgW="507780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772816"/>
                        <a:ext cx="5032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261837"/>
              </p:ext>
            </p:extLst>
          </p:nvPr>
        </p:nvGraphicFramePr>
        <p:xfrm>
          <a:off x="3707904" y="1772816"/>
          <a:ext cx="2968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Microsoft Equation 3.0" r:id="rId11" imgW="291973" imgH="203112" progId="Equation.3">
                  <p:embed/>
                </p:oleObj>
              </mc:Choice>
              <mc:Fallback>
                <p:oleObj name="Microsoft Equation 3.0" r:id="rId11" imgW="291973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772816"/>
                        <a:ext cx="2968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38359"/>
              </p:ext>
            </p:extLst>
          </p:nvPr>
        </p:nvGraphicFramePr>
        <p:xfrm>
          <a:off x="5580112" y="1772816"/>
          <a:ext cx="3508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Microsoft Equation 3.0" r:id="rId13" imgW="355292" imgH="203024" progId="Equation.3">
                  <p:embed/>
                </p:oleObj>
              </mc:Choice>
              <mc:Fallback>
                <p:oleObj name="Microsoft Equation 3.0" r:id="rId13" imgW="355292" imgH="20302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772816"/>
                        <a:ext cx="3508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485420"/>
              </p:ext>
            </p:extLst>
          </p:nvPr>
        </p:nvGraphicFramePr>
        <p:xfrm>
          <a:off x="4860032" y="2132856"/>
          <a:ext cx="563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Microsoft Equation 3.0" r:id="rId15" imgW="558558" imgH="203112" progId="Equation.3">
                  <p:embed/>
                </p:oleObj>
              </mc:Choice>
              <mc:Fallback>
                <p:oleObj name="Microsoft Equation 3.0" r:id="rId15" imgW="558558" imgH="203112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2132856"/>
                        <a:ext cx="563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021019"/>
              </p:ext>
            </p:extLst>
          </p:nvPr>
        </p:nvGraphicFramePr>
        <p:xfrm>
          <a:off x="5508104" y="2132856"/>
          <a:ext cx="563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Microsoft Equation 3.0" r:id="rId17" imgW="558558" imgH="203112" progId="Equation.3">
                  <p:embed/>
                </p:oleObj>
              </mc:Choice>
              <mc:Fallback>
                <p:oleObj name="Microsoft Equation 3.0" r:id="rId17" imgW="558558" imgH="203112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2132856"/>
                        <a:ext cx="563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598418"/>
              </p:ext>
            </p:extLst>
          </p:nvPr>
        </p:nvGraphicFramePr>
        <p:xfrm>
          <a:off x="3352800" y="2924944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Microsoft Equation 3.0" r:id="rId19" imgW="1219200" imgH="457200" progId="Equation.3">
                  <p:embed/>
                </p:oleObj>
              </mc:Choice>
              <mc:Fallback>
                <p:oleObj name="Microsoft Equation 3.0" r:id="rId19" imgW="1219200" imgH="4572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924944"/>
                        <a:ext cx="1219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481436"/>
              </p:ext>
            </p:extLst>
          </p:nvPr>
        </p:nvGraphicFramePr>
        <p:xfrm>
          <a:off x="1475656" y="3645024"/>
          <a:ext cx="5413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9" name="Microsoft Equation 3.0" r:id="rId21" imgW="545863" imgH="457002" progId="Equation.3">
                  <p:embed/>
                </p:oleObj>
              </mc:Choice>
              <mc:Fallback>
                <p:oleObj name="Microsoft Equation 3.0" r:id="rId21" imgW="545863" imgH="457002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645024"/>
                        <a:ext cx="5413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434860"/>
              </p:ext>
            </p:extLst>
          </p:nvPr>
        </p:nvGraphicFramePr>
        <p:xfrm>
          <a:off x="3779912" y="3789040"/>
          <a:ext cx="54927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0" name="Microsoft Equation 3.0" r:id="rId23" imgW="545626" imgH="203024" progId="Equation.3">
                  <p:embed/>
                </p:oleObj>
              </mc:Choice>
              <mc:Fallback>
                <p:oleObj name="Microsoft Equation 3.0" r:id="rId23" imgW="545626" imgH="203024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3789040"/>
                        <a:ext cx="54927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30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20720"/>
          </a:xfrm>
        </p:spPr>
        <p:txBody>
          <a:bodyPr/>
          <a:lstStyle/>
          <a:p>
            <a:pPr marL="137160" indent="0">
              <a:buNone/>
            </a:pPr>
            <a:r>
              <a:rPr lang="kk-KZ" sz="2000" b="1" dirty="0"/>
              <a:t>Мысал 3.</a:t>
            </a:r>
            <a:r>
              <a:rPr lang="kk-KZ" sz="2000" dirty="0"/>
              <a:t> Жарты осьтері  </a:t>
            </a:r>
            <a:r>
              <a:rPr lang="kk-KZ" sz="2000" dirty="0" smtClean="0"/>
              <a:t>   және     болатын </a:t>
            </a:r>
            <a:r>
              <a:rPr lang="kk-KZ" sz="2000" dirty="0"/>
              <a:t>эллипстің ауданын тап. Эллипстің жоғарғы бөлігі мынадай параметрлік теңдеумен берілген қисық: </a:t>
            </a:r>
            <a:endParaRPr lang="en-US" sz="2000" dirty="0"/>
          </a:p>
          <a:p>
            <a:pPr marL="137160" indent="0">
              <a:buNone/>
            </a:pPr>
            <a:endParaRPr lang="kk-KZ" sz="2000" dirty="0" smtClean="0"/>
          </a:p>
          <a:p>
            <a:pPr marL="137160" indent="0">
              <a:buNone/>
            </a:pPr>
            <a:r>
              <a:rPr lang="kk-KZ" sz="2000" dirty="0" smtClean="0"/>
              <a:t> </a:t>
            </a:r>
          </a:p>
          <a:p>
            <a:pPr marL="137160" indent="0">
              <a:buNone/>
            </a:pPr>
            <a:r>
              <a:rPr lang="kk-KZ" sz="2000" dirty="0"/>
              <a:t> </a:t>
            </a:r>
            <a:r>
              <a:rPr lang="kk-KZ" sz="2000" dirty="0" smtClean="0"/>
              <a:t>    мәніне       мәні</a:t>
            </a:r>
            <a:r>
              <a:rPr lang="en-US" sz="2000" dirty="0"/>
              <a:t>, </a:t>
            </a:r>
            <a:r>
              <a:rPr lang="ru-RU" sz="2000" dirty="0"/>
              <a:t>а</a:t>
            </a:r>
            <a:r>
              <a:rPr lang="kk-KZ" sz="2000" dirty="0" smtClean="0"/>
              <a:t>л       мәніне  </a:t>
            </a:r>
            <a:r>
              <a:rPr lang="ru-RU" sz="2000" dirty="0" smtClean="0"/>
              <a:t>   </a:t>
            </a:r>
            <a:r>
              <a:rPr lang="kk-KZ" sz="2000" dirty="0" smtClean="0"/>
              <a:t>    </a:t>
            </a:r>
            <a:r>
              <a:rPr lang="kk-KZ" sz="2000" dirty="0"/>
              <a:t>мәні сәйкес  келеді</a:t>
            </a:r>
            <a:r>
              <a:rPr lang="en-US" sz="2000" dirty="0"/>
              <a:t>, </a:t>
            </a:r>
            <a:r>
              <a:rPr lang="kk-KZ" sz="2000" dirty="0"/>
              <a:t>онда бүкіл э</a:t>
            </a:r>
            <a:r>
              <a:rPr lang="ru-RU" sz="2000" dirty="0" err="1"/>
              <a:t>ллипс</a:t>
            </a:r>
            <a:r>
              <a:rPr lang="kk-KZ" sz="2000" dirty="0"/>
              <a:t>тің </a:t>
            </a:r>
            <a:r>
              <a:rPr lang="ru-RU" sz="2000" dirty="0"/>
              <a:t>а</a:t>
            </a:r>
            <a:r>
              <a:rPr lang="kk-KZ" sz="2000" dirty="0"/>
              <a:t>уданы:</a:t>
            </a:r>
            <a:r>
              <a:rPr lang="en-US" sz="2000" dirty="0"/>
              <a:t> </a:t>
            </a:r>
          </a:p>
          <a:p>
            <a:pPr marL="137160" indent="0">
              <a:buNone/>
            </a:pPr>
            <a:r>
              <a:rPr lang="ru-RU" sz="2000" dirty="0"/>
              <a:t>.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514672"/>
              </p:ext>
            </p:extLst>
          </p:nvPr>
        </p:nvGraphicFramePr>
        <p:xfrm>
          <a:off x="3491880" y="332656"/>
          <a:ext cx="122238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" name="Microsoft Equation 3.0" r:id="rId3" imgW="126835" imgH="152202" progId="Equation.3">
                  <p:embed/>
                </p:oleObj>
              </mc:Choice>
              <mc:Fallback>
                <p:oleObj name="Microsoft Equation 3.0" r:id="rId3" imgW="126835" imgH="15220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32656"/>
                        <a:ext cx="122238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794021"/>
              </p:ext>
            </p:extLst>
          </p:nvPr>
        </p:nvGraphicFramePr>
        <p:xfrm>
          <a:off x="4355976" y="332656"/>
          <a:ext cx="1444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Microsoft Equation 3.0" r:id="rId5" imgW="139639" imgH="190417" progId="Equation.3">
                  <p:embed/>
                </p:oleObj>
              </mc:Choice>
              <mc:Fallback>
                <p:oleObj name="Microsoft Equation 3.0" r:id="rId5" imgW="139639" imgH="19041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332656"/>
                        <a:ext cx="1444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226917"/>
              </p:ext>
            </p:extLst>
          </p:nvPr>
        </p:nvGraphicFramePr>
        <p:xfrm>
          <a:off x="3995936" y="1052736"/>
          <a:ext cx="867916" cy="85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Microsoft Equation 3.0" r:id="rId7" imgW="723586" imgH="710891" progId="Equation.3">
                  <p:embed/>
                </p:oleObj>
              </mc:Choice>
              <mc:Fallback>
                <p:oleObj name="Microsoft Equation 3.0" r:id="rId7" imgW="723586" imgH="7108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052736"/>
                        <a:ext cx="867916" cy="858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062077"/>
              </p:ext>
            </p:extLst>
          </p:nvPr>
        </p:nvGraphicFramePr>
        <p:xfrm>
          <a:off x="539552" y="1988840"/>
          <a:ext cx="3730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Microsoft Equation 3.0" r:id="rId9" imgW="368300" imgH="190500" progId="Equation.3">
                  <p:embed/>
                </p:oleObj>
              </mc:Choice>
              <mc:Fallback>
                <p:oleObj name="Microsoft Equation 3.0" r:id="rId9" imgW="368300" imgH="190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988840"/>
                        <a:ext cx="3730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084667"/>
              </p:ext>
            </p:extLst>
          </p:nvPr>
        </p:nvGraphicFramePr>
        <p:xfrm>
          <a:off x="1763688" y="2060848"/>
          <a:ext cx="411163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Microsoft Equation 3.0" r:id="rId11" imgW="406048" imgH="152268" progId="Equation.3">
                  <p:embed/>
                </p:oleObj>
              </mc:Choice>
              <mc:Fallback>
                <p:oleObj name="Microsoft Equation 3.0" r:id="rId11" imgW="406048" imgH="152268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060848"/>
                        <a:ext cx="411163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475142"/>
              </p:ext>
            </p:extLst>
          </p:nvPr>
        </p:nvGraphicFramePr>
        <p:xfrm>
          <a:off x="3059832" y="1988840"/>
          <a:ext cx="3810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Microsoft Equation 3.0" r:id="rId13" imgW="380670" imgH="177646" progId="Equation.3">
                  <p:embed/>
                </p:oleObj>
              </mc:Choice>
              <mc:Fallback>
                <p:oleObj name="Microsoft Equation 3.0" r:id="rId13" imgW="380670" imgH="17764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988840"/>
                        <a:ext cx="3810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357025"/>
              </p:ext>
            </p:extLst>
          </p:nvPr>
        </p:nvGraphicFramePr>
        <p:xfrm>
          <a:off x="4211960" y="2060848"/>
          <a:ext cx="503238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Microsoft Equation 3.0" r:id="rId15" imgW="507780" imgH="152334" progId="Equation.3">
                  <p:embed/>
                </p:oleObj>
              </mc:Choice>
              <mc:Fallback>
                <p:oleObj name="Microsoft Equation 3.0" r:id="rId15" imgW="507780" imgH="15233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060848"/>
                        <a:ext cx="503238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963822"/>
              </p:ext>
            </p:extLst>
          </p:nvPr>
        </p:nvGraphicFramePr>
        <p:xfrm>
          <a:off x="1115616" y="2949516"/>
          <a:ext cx="7170780" cy="682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Microsoft Equation 3.0" r:id="rId17" imgW="4800600" imgH="457200" progId="Equation.3">
                  <p:embed/>
                </p:oleObj>
              </mc:Choice>
              <mc:Fallback>
                <p:oleObj name="Microsoft Equation 3.0" r:id="rId17" imgW="4800600" imgH="457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949516"/>
                        <a:ext cx="7170780" cy="6829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503712"/>
              </p:ext>
            </p:extLst>
          </p:nvPr>
        </p:nvGraphicFramePr>
        <p:xfrm>
          <a:off x="3318152" y="4077072"/>
          <a:ext cx="250769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Microsoft Equation 3.0" r:id="rId19" imgW="1854200" imgH="431800" progId="Equation.3">
                  <p:embed/>
                </p:oleObj>
              </mc:Choice>
              <mc:Fallback>
                <p:oleObj name="Microsoft Equation 3.0" r:id="rId19" imgW="1854200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8152" y="4077072"/>
                        <a:ext cx="2507696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47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Полярлық координаталар жүйесінде берілген қисықтармен шектелген фигураның ауданы. </a:t>
            </a:r>
            <a: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kk-KZ" sz="2000" dirty="0"/>
              <a:t>Жазықтықтағы кейбір қисық сызықтарды полярлық координаталар жүйесінде берген ыңғайлы. </a:t>
            </a:r>
            <a:endParaRPr lang="en-US" sz="2000" dirty="0"/>
          </a:p>
          <a:p>
            <a:r>
              <a:rPr lang="kk-KZ" sz="2000" dirty="0"/>
              <a:t>Жазықтықта декарттық координаталар жүйесі  таңдалынып алынсын. </a:t>
            </a:r>
            <a:r>
              <a:rPr lang="kk-KZ" sz="2000" dirty="0" smtClean="0"/>
              <a:t>     -</a:t>
            </a:r>
            <a:r>
              <a:rPr lang="kk-KZ" sz="2000" dirty="0"/>
              <a:t>тің оң  жарты осін  </a:t>
            </a:r>
            <a:r>
              <a:rPr lang="ru-RU" sz="2000" i="1" dirty="0"/>
              <a:t>поляр</a:t>
            </a:r>
            <a:r>
              <a:rPr lang="kk-KZ" sz="2000" i="1" dirty="0"/>
              <a:t>лық  </a:t>
            </a:r>
            <a:r>
              <a:rPr lang="ru-RU" sz="2000" i="1" dirty="0"/>
              <a:t>ось</a:t>
            </a:r>
            <a:r>
              <a:rPr lang="ru-RU" sz="2000" b="1" i="1" dirty="0"/>
              <a:t> </a:t>
            </a:r>
            <a:r>
              <a:rPr lang="kk-KZ" sz="2000" dirty="0"/>
              <a:t> деп атап</a:t>
            </a:r>
            <a:r>
              <a:rPr lang="ru-RU" sz="2000" b="1" i="1" dirty="0"/>
              <a:t>,</a:t>
            </a:r>
            <a:r>
              <a:rPr lang="ru-RU" sz="2000" dirty="0"/>
              <a:t> а</a:t>
            </a:r>
            <a:r>
              <a:rPr lang="kk-KZ" sz="2000" dirty="0"/>
              <a:t>л  </a:t>
            </a:r>
            <a:r>
              <a:rPr lang="ru-RU" sz="2000" dirty="0"/>
              <a:t>  </a:t>
            </a:r>
            <a:r>
              <a:rPr lang="kk-KZ" sz="2000" dirty="0"/>
              <a:t> нүктесін </a:t>
            </a:r>
            <a:r>
              <a:rPr lang="ru-RU" sz="2000" dirty="0"/>
              <a:t>полюс</a:t>
            </a:r>
            <a:r>
              <a:rPr lang="kk-KZ" sz="2000" dirty="0"/>
              <a:t> деп атаймыз</a:t>
            </a:r>
            <a:r>
              <a:rPr lang="ru-RU" sz="2000" dirty="0"/>
              <a:t>. </a:t>
            </a:r>
            <a:r>
              <a:rPr lang="ru-RU" sz="2000" dirty="0" smtClean="0"/>
              <a:t>    - </a:t>
            </a:r>
            <a:r>
              <a:rPr lang="kk-KZ" sz="2000" dirty="0" smtClean="0"/>
              <a:t> </a:t>
            </a:r>
            <a:r>
              <a:rPr lang="kk-KZ" sz="2000" dirty="0"/>
              <a:t>жазықтықтағы қандай да бір нүкте болсын</a:t>
            </a:r>
            <a:r>
              <a:rPr lang="ru-RU" sz="2000" dirty="0"/>
              <a:t>.</a:t>
            </a:r>
            <a:endParaRPr lang="en-US" sz="2000" dirty="0"/>
          </a:p>
          <a:p>
            <a:r>
              <a:rPr lang="ru-RU" sz="2000" dirty="0" smtClean="0"/>
              <a:t>   </a:t>
            </a:r>
            <a:r>
              <a:rPr lang="kk-KZ" sz="2000" dirty="0"/>
              <a:t>нүктесінен  </a:t>
            </a:r>
            <a:r>
              <a:rPr lang="kk-KZ" sz="2000" dirty="0" smtClean="0"/>
              <a:t>  </a:t>
            </a:r>
            <a:r>
              <a:rPr lang="ru-RU" sz="2000" dirty="0" smtClean="0"/>
              <a:t> </a:t>
            </a:r>
            <a:r>
              <a:rPr lang="kk-KZ" sz="2000" dirty="0" smtClean="0"/>
              <a:t> </a:t>
            </a:r>
            <a:r>
              <a:rPr lang="kk-KZ" sz="2000" dirty="0"/>
              <a:t>нүктесіне дейінгі ара қашықтықты осы нүктенің </a:t>
            </a:r>
            <a:r>
              <a:rPr lang="ru-RU" sz="2000" i="1" dirty="0"/>
              <a:t>поляр</a:t>
            </a:r>
            <a:r>
              <a:rPr lang="kk-KZ" sz="2000" i="1" dirty="0"/>
              <a:t>лық </a:t>
            </a:r>
            <a:r>
              <a:rPr lang="ru-RU" sz="2000" i="1" dirty="0"/>
              <a:t> радиус</a:t>
            </a:r>
            <a:r>
              <a:rPr lang="kk-KZ" sz="2000" i="1" dirty="0"/>
              <a:t>ы </a:t>
            </a:r>
            <a:r>
              <a:rPr lang="ru-RU" sz="2000" dirty="0"/>
              <a:t> </a:t>
            </a:r>
            <a:r>
              <a:rPr lang="ru-RU" sz="2000" dirty="0" smtClean="0"/>
              <a:t>   </a:t>
            </a:r>
            <a:r>
              <a:rPr lang="kk-KZ" sz="2000" dirty="0" smtClean="0"/>
              <a:t>деп </a:t>
            </a:r>
            <a:r>
              <a:rPr lang="kk-KZ" sz="2000" dirty="0"/>
              <a:t>атаймыз</a:t>
            </a:r>
            <a:r>
              <a:rPr lang="ru-RU" sz="2000" dirty="0"/>
              <a:t>. </a:t>
            </a:r>
            <a:r>
              <a:rPr lang="kk-KZ" sz="2000" dirty="0"/>
              <a:t>П</a:t>
            </a:r>
            <a:r>
              <a:rPr lang="ru-RU" sz="2000" dirty="0" err="1"/>
              <a:t>оляр</a:t>
            </a:r>
            <a:r>
              <a:rPr lang="kk-KZ" sz="2000" dirty="0"/>
              <a:t>лық </a:t>
            </a:r>
            <a:r>
              <a:rPr lang="ru-RU" sz="2000" dirty="0"/>
              <a:t> ось</a:t>
            </a:r>
            <a:r>
              <a:rPr lang="kk-KZ" sz="2000" dirty="0"/>
              <a:t>  пен    векторының арасындағы бұрышты  </a:t>
            </a:r>
            <a:r>
              <a:rPr lang="ru-RU" sz="2000" dirty="0"/>
              <a:t> </a:t>
            </a:r>
            <a:r>
              <a:rPr lang="ru-RU" sz="2000" dirty="0" smtClean="0"/>
              <a:t>  </a:t>
            </a:r>
            <a:r>
              <a:rPr lang="kk-KZ" sz="2000" dirty="0" smtClean="0"/>
              <a:t>  </a:t>
            </a:r>
            <a:r>
              <a:rPr lang="kk-KZ" sz="2000" dirty="0"/>
              <a:t>деп белгілейік</a:t>
            </a:r>
            <a:r>
              <a:rPr lang="ru-RU" sz="2000" dirty="0"/>
              <a:t>. </a:t>
            </a:r>
            <a:r>
              <a:rPr lang="ru-RU" sz="2000" dirty="0" smtClean="0"/>
              <a:t>   </a:t>
            </a:r>
            <a:r>
              <a:rPr lang="kk-KZ" sz="2000" dirty="0"/>
              <a:t>мен </a:t>
            </a:r>
            <a:r>
              <a:rPr lang="ru-RU" sz="2000" dirty="0"/>
              <a:t> </a:t>
            </a:r>
            <a:r>
              <a:rPr lang="kk-KZ" sz="2000" dirty="0"/>
              <a:t> сандары </a:t>
            </a:r>
            <a:r>
              <a:rPr lang="kk-KZ" sz="2000" dirty="0" smtClean="0"/>
              <a:t>    </a:t>
            </a:r>
            <a:r>
              <a:rPr lang="kk-KZ" sz="2000" dirty="0"/>
              <a:t>нүктесінің  </a:t>
            </a:r>
            <a:r>
              <a:rPr lang="ru-RU" sz="2000" i="1" dirty="0"/>
              <a:t>поляр</a:t>
            </a:r>
            <a:r>
              <a:rPr lang="kk-KZ" sz="2000" i="1" dirty="0"/>
              <a:t>лық  </a:t>
            </a:r>
            <a:r>
              <a:rPr lang="ru-RU" sz="2000" i="1" dirty="0"/>
              <a:t>координата</a:t>
            </a:r>
            <a:r>
              <a:rPr lang="kk-KZ" sz="2000" i="1" dirty="0"/>
              <a:t>лары</a:t>
            </a:r>
            <a:r>
              <a:rPr lang="kk-KZ" sz="2000" b="1" i="1" dirty="0"/>
              <a:t> </a:t>
            </a:r>
            <a:r>
              <a:rPr lang="kk-KZ" sz="2000" dirty="0"/>
              <a:t> деп аталады</a:t>
            </a:r>
            <a:r>
              <a:rPr lang="ru-RU" sz="2000" dirty="0"/>
              <a:t> (с</a:t>
            </a:r>
            <a:r>
              <a:rPr lang="kk-KZ" sz="2000" dirty="0"/>
              <a:t>урет  31</a:t>
            </a:r>
            <a:r>
              <a:rPr lang="ru-RU" sz="2000" dirty="0"/>
              <a:t>).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015023"/>
              </p:ext>
            </p:extLst>
          </p:nvPr>
        </p:nvGraphicFramePr>
        <p:xfrm>
          <a:off x="2123728" y="2420888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6" name="Microsoft Equation 3.0" r:id="rId3" imgW="266469" imgH="190335" progId="Equation.3">
                  <p:embed/>
                </p:oleObj>
              </mc:Choice>
              <mc:Fallback>
                <p:oleObj name="Microsoft Equation 3.0" r:id="rId3" imgW="266469" imgH="19033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420888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3827"/>
              </p:ext>
            </p:extLst>
          </p:nvPr>
        </p:nvGraphicFramePr>
        <p:xfrm>
          <a:off x="7596336" y="2420888"/>
          <a:ext cx="1825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7" name="Microsoft Equation 3.0" r:id="rId5" imgW="177646" imgH="190335" progId="Equation.3">
                  <p:embed/>
                </p:oleObj>
              </mc:Choice>
              <mc:Fallback>
                <p:oleObj name="Microsoft Equation 3.0" r:id="rId5" imgW="177646" imgH="1903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2420888"/>
                        <a:ext cx="1825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251473"/>
              </p:ext>
            </p:extLst>
          </p:nvPr>
        </p:nvGraphicFramePr>
        <p:xfrm>
          <a:off x="4283968" y="2780928"/>
          <a:ext cx="190500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8" name="Microsoft Equation 3.0" r:id="rId7" imgW="190335" imgH="164957" progId="Equation.3">
                  <p:embed/>
                </p:oleObj>
              </mc:Choice>
              <mc:Fallback>
                <p:oleObj name="Microsoft Equation 3.0" r:id="rId7" imgW="190335" imgH="16495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2780928"/>
                        <a:ext cx="190500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197063"/>
              </p:ext>
            </p:extLst>
          </p:nvPr>
        </p:nvGraphicFramePr>
        <p:xfrm>
          <a:off x="971600" y="3429000"/>
          <a:ext cx="190500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9" name="Microsoft Equation 3.0" r:id="rId9" imgW="190335" imgH="164957" progId="Equation.3">
                  <p:embed/>
                </p:oleObj>
              </mc:Choice>
              <mc:Fallback>
                <p:oleObj name="Microsoft Equation 3.0" r:id="rId9" imgW="190335" imgH="164957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429000"/>
                        <a:ext cx="190500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569927"/>
              </p:ext>
            </p:extLst>
          </p:nvPr>
        </p:nvGraphicFramePr>
        <p:xfrm>
          <a:off x="2483768" y="3429000"/>
          <a:ext cx="1825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0" name="Microsoft Equation 3.0" r:id="rId11" imgW="177646" imgH="190335" progId="Equation.3">
                  <p:embed/>
                </p:oleObj>
              </mc:Choice>
              <mc:Fallback>
                <p:oleObj name="Microsoft Equation 3.0" r:id="rId11" imgW="177646" imgH="19033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429000"/>
                        <a:ext cx="1825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097718"/>
              </p:ext>
            </p:extLst>
          </p:nvPr>
        </p:nvGraphicFramePr>
        <p:xfrm>
          <a:off x="3131840" y="3717032"/>
          <a:ext cx="1444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1" name="Microsoft Equation 3.0" r:id="rId13" imgW="139579" imgH="177646" progId="Equation.3">
                  <p:embed/>
                </p:oleObj>
              </mc:Choice>
              <mc:Fallback>
                <p:oleObj name="Microsoft Equation 3.0" r:id="rId13" imgW="139579" imgH="17764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717032"/>
                        <a:ext cx="1444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357253"/>
              </p:ext>
            </p:extLst>
          </p:nvPr>
        </p:nvGraphicFramePr>
        <p:xfrm>
          <a:off x="7020272" y="3717032"/>
          <a:ext cx="29686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2" name="Microsoft Equation 3.0" r:id="rId15" imgW="291973" imgH="228501" progId="Equation.3">
                  <p:embed/>
                </p:oleObj>
              </mc:Choice>
              <mc:Fallback>
                <p:oleObj name="Microsoft Equation 3.0" r:id="rId15" imgW="291973" imgH="228501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3717032"/>
                        <a:ext cx="296863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986728"/>
              </p:ext>
            </p:extLst>
          </p:nvPr>
        </p:nvGraphicFramePr>
        <p:xfrm>
          <a:off x="4932040" y="4077072"/>
          <a:ext cx="144463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Microsoft Equation 3.0" r:id="rId17" imgW="139579" imgH="164957" progId="Equation.3">
                  <p:embed/>
                </p:oleObj>
              </mc:Choice>
              <mc:Fallback>
                <p:oleObj name="Microsoft Equation 3.0" r:id="rId17" imgW="139579" imgH="164957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4077072"/>
                        <a:ext cx="144463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840082"/>
              </p:ext>
            </p:extLst>
          </p:nvPr>
        </p:nvGraphicFramePr>
        <p:xfrm>
          <a:off x="6948264" y="4077072"/>
          <a:ext cx="1444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Microsoft Equation 3.0" r:id="rId19" imgW="139579" imgH="177646" progId="Equation.3">
                  <p:embed/>
                </p:oleObj>
              </mc:Choice>
              <mc:Fallback>
                <p:oleObj name="Microsoft Equation 3.0" r:id="rId19" imgW="139579" imgH="17764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4077072"/>
                        <a:ext cx="1444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683346"/>
              </p:ext>
            </p:extLst>
          </p:nvPr>
        </p:nvGraphicFramePr>
        <p:xfrm>
          <a:off x="7596336" y="4077072"/>
          <a:ext cx="144463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" name="Microsoft Equation 3.0" r:id="rId21" imgW="139579" imgH="164957" progId="Equation.3">
                  <p:embed/>
                </p:oleObj>
              </mc:Choice>
              <mc:Fallback>
                <p:oleObj name="Microsoft Equation 3.0" r:id="rId21" imgW="139579" imgH="164957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4077072"/>
                        <a:ext cx="144463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200986"/>
              </p:ext>
            </p:extLst>
          </p:nvPr>
        </p:nvGraphicFramePr>
        <p:xfrm>
          <a:off x="1979712" y="4365104"/>
          <a:ext cx="2206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" name="Microsoft Equation 3.0" r:id="rId23" imgW="215619" imgH="177569" progId="Equation.3">
                  <p:embed/>
                </p:oleObj>
              </mc:Choice>
              <mc:Fallback>
                <p:oleObj name="Microsoft Equation 3.0" r:id="rId23" imgW="215619" imgH="177569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365104"/>
                        <a:ext cx="2206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30" name="Picture 38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97152"/>
            <a:ext cx="3276600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692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137160" indent="0">
              <a:buNone/>
            </a:pPr>
            <a:r>
              <a:rPr lang="ru-RU" sz="2000" dirty="0" smtClean="0"/>
              <a:t>ж</a:t>
            </a:r>
            <a:r>
              <a:rPr lang="kk-KZ" sz="2000" dirty="0"/>
              <a:t>әне </a:t>
            </a:r>
            <a:r>
              <a:rPr lang="ru-RU" sz="2000" dirty="0"/>
              <a:t> </a:t>
            </a:r>
            <a:r>
              <a:rPr lang="kk-KZ" sz="2000" dirty="0"/>
              <a:t> </a:t>
            </a:r>
            <a:r>
              <a:rPr lang="kk-KZ" sz="2000" dirty="0" smtClean="0"/>
              <a:t>  сандары </a:t>
            </a:r>
            <a:r>
              <a:rPr lang="kk-KZ" sz="2000" dirty="0"/>
              <a:t>былай шектелген</a:t>
            </a:r>
            <a:r>
              <a:rPr lang="ru-RU" sz="2000" dirty="0"/>
              <a:t>:</a:t>
            </a:r>
            <a:endParaRPr lang="en-US" sz="2000" dirty="0"/>
          </a:p>
          <a:p>
            <a:pPr marL="137160" indent="0">
              <a:buNone/>
            </a:pPr>
            <a:endParaRPr lang="en-US" sz="2000" dirty="0"/>
          </a:p>
          <a:p>
            <a:pPr marL="137160" indent="0">
              <a:buNone/>
            </a:pPr>
            <a:r>
              <a:rPr lang="ru-RU" sz="2000" dirty="0" smtClean="0"/>
              <a:t>(</a:t>
            </a:r>
            <a:r>
              <a:rPr lang="kk-KZ" sz="2000" dirty="0"/>
              <a:t>немесе  </a:t>
            </a:r>
            <a:r>
              <a:rPr lang="kk-KZ" sz="2000" dirty="0" smtClean="0"/>
              <a:t>      </a:t>
            </a:r>
            <a:r>
              <a:rPr lang="ru-RU" sz="2000" dirty="0" smtClean="0"/>
              <a:t>       ). </a:t>
            </a:r>
            <a:endParaRPr lang="en-US" sz="2000" dirty="0"/>
          </a:p>
          <a:p>
            <a:pPr marL="137160" indent="0">
              <a:buNone/>
            </a:pPr>
            <a:r>
              <a:rPr lang="kk-KZ" sz="2000" dirty="0"/>
              <a:t> М  нүктесінің </a:t>
            </a:r>
            <a:r>
              <a:rPr lang="ru-RU" sz="2000" dirty="0"/>
              <a:t> </a:t>
            </a:r>
            <a:r>
              <a:rPr lang="ru-RU" sz="2000" dirty="0" err="1"/>
              <a:t>декарт</a:t>
            </a:r>
            <a:r>
              <a:rPr lang="kk-KZ" sz="2000" dirty="0"/>
              <a:t>тық және </a:t>
            </a:r>
            <a:r>
              <a:rPr lang="ru-RU" sz="2000" dirty="0"/>
              <a:t>поляр</a:t>
            </a:r>
            <a:r>
              <a:rPr lang="kk-KZ" sz="2000" dirty="0"/>
              <a:t>лық  </a:t>
            </a:r>
            <a:r>
              <a:rPr lang="ru-RU" sz="2000" dirty="0"/>
              <a:t>координата</a:t>
            </a:r>
            <a:r>
              <a:rPr lang="kk-KZ" sz="2000" dirty="0"/>
              <a:t>ларының арасында </a:t>
            </a:r>
            <a:r>
              <a:rPr lang="ru-RU" sz="2000" dirty="0"/>
              <a:t>м</a:t>
            </a:r>
            <a:r>
              <a:rPr lang="kk-KZ" sz="2000" dirty="0"/>
              <a:t>ынадай байланыс бар:</a:t>
            </a:r>
            <a:endParaRPr lang="en-US" sz="2000" dirty="0"/>
          </a:p>
          <a:p>
            <a:endParaRPr lang="ru-RU" dirty="0" smtClean="0"/>
          </a:p>
          <a:p>
            <a:pPr marL="137160" indent="0">
              <a:buNone/>
            </a:pPr>
            <a:r>
              <a:rPr lang="kk-KZ" sz="2000" dirty="0"/>
              <a:t>Координат басынан шыққан </a:t>
            </a:r>
            <a:r>
              <a:rPr lang="ru-RU" sz="2000" dirty="0"/>
              <a:t> </a:t>
            </a:r>
            <a:r>
              <a:rPr lang="ru-RU" sz="2000" dirty="0" smtClean="0"/>
              <a:t>      и           </a:t>
            </a:r>
            <a:r>
              <a:rPr lang="kk-KZ" sz="2000" dirty="0" smtClean="0"/>
              <a:t>сәулелерімен</a:t>
            </a:r>
            <a:r>
              <a:rPr lang="kk-KZ" sz="2000" dirty="0"/>
              <a:t>, мұндағы  </a:t>
            </a:r>
            <a:r>
              <a:rPr lang="kk-KZ" sz="2000" dirty="0" smtClean="0"/>
              <a:t>       </a:t>
            </a:r>
            <a:r>
              <a:rPr lang="kk-KZ" sz="2000" dirty="0"/>
              <a:t>және  </a:t>
            </a:r>
            <a:r>
              <a:rPr lang="kk-KZ" sz="2000" dirty="0" smtClean="0"/>
              <a:t>         кесіндісінде </a:t>
            </a:r>
            <a:r>
              <a:rPr lang="kk-KZ" sz="2000" dirty="0"/>
              <a:t>үзіліссіз  теріс </a:t>
            </a:r>
            <a:r>
              <a:rPr lang="kk-KZ" sz="2000" dirty="0" smtClean="0"/>
              <a:t>емес          </a:t>
            </a:r>
            <a:r>
              <a:rPr lang="kk-KZ" sz="2000" dirty="0"/>
              <a:t>функциясының графигімен шектелген  жазықтықтағы  </a:t>
            </a:r>
            <a:r>
              <a:rPr lang="ru-RU" sz="2000" dirty="0"/>
              <a:t>  </a:t>
            </a:r>
            <a:r>
              <a:rPr lang="ru-RU" sz="2000" dirty="0" smtClean="0"/>
              <a:t> </a:t>
            </a:r>
            <a:r>
              <a:rPr lang="kk-KZ" sz="2000" dirty="0" smtClean="0"/>
              <a:t>облысы  </a:t>
            </a:r>
            <a:r>
              <a:rPr lang="kk-KZ" sz="2000" dirty="0"/>
              <a:t>қисық сызықты үшбұрыш деп аталады </a:t>
            </a:r>
            <a:r>
              <a:rPr lang="ru-RU" sz="2000" dirty="0"/>
              <a:t>(</a:t>
            </a:r>
            <a:r>
              <a:rPr lang="kk-KZ" sz="2000" dirty="0"/>
              <a:t>сурет 32</a:t>
            </a:r>
            <a:r>
              <a:rPr lang="ru-RU" sz="2000" dirty="0"/>
              <a:t>).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529857"/>
              </p:ext>
            </p:extLst>
          </p:nvPr>
        </p:nvGraphicFramePr>
        <p:xfrm>
          <a:off x="467544" y="548680"/>
          <a:ext cx="1444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Microsoft Equation 3.0" r:id="rId3" imgW="139579" imgH="177646" progId="Equation.3">
                  <p:embed/>
                </p:oleObj>
              </mc:Choice>
              <mc:Fallback>
                <p:oleObj name="Microsoft Equation 3.0" r:id="rId3" imgW="139579" imgH="17764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48680"/>
                        <a:ext cx="1444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399965"/>
              </p:ext>
            </p:extLst>
          </p:nvPr>
        </p:nvGraphicFramePr>
        <p:xfrm>
          <a:off x="1331640" y="548680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Microsoft Equation 3.0" r:id="rId5" imgW="152202" imgH="177569" progId="Equation.3">
                  <p:embed/>
                </p:oleObj>
              </mc:Choice>
              <mc:Fallback>
                <p:oleObj name="Microsoft Equation 3.0" r:id="rId5" imgW="152202" imgH="17756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48680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501517"/>
              </p:ext>
            </p:extLst>
          </p:nvPr>
        </p:nvGraphicFramePr>
        <p:xfrm>
          <a:off x="4139952" y="836712"/>
          <a:ext cx="7540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0" name="Microsoft Equation 3.0" r:id="rId7" imgW="749300" imgH="457200" progId="Equation.3">
                  <p:embed/>
                </p:oleObj>
              </mc:Choice>
              <mc:Fallback>
                <p:oleObj name="Microsoft Equation 3.0" r:id="rId7" imgW="7493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836712"/>
                        <a:ext cx="7540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015893"/>
              </p:ext>
            </p:extLst>
          </p:nvPr>
        </p:nvGraphicFramePr>
        <p:xfrm>
          <a:off x="1691680" y="1268760"/>
          <a:ext cx="8302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Microsoft Equation 3.0" r:id="rId9" imgW="825500" imgH="203200" progId="Equation.3">
                  <p:embed/>
                </p:oleObj>
              </mc:Choice>
              <mc:Fallback>
                <p:oleObj name="Microsoft Equation 3.0" r:id="rId9" imgW="8255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268760"/>
                        <a:ext cx="8302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134664"/>
              </p:ext>
            </p:extLst>
          </p:nvPr>
        </p:nvGraphicFramePr>
        <p:xfrm>
          <a:off x="4067944" y="2276872"/>
          <a:ext cx="800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2" name="Microsoft Equation 3.0" r:id="rId11" imgW="800100" imgH="457200" progId="Equation.3">
                  <p:embed/>
                </p:oleObj>
              </mc:Choice>
              <mc:Fallback>
                <p:oleObj name="Microsoft Equation 3.0" r:id="rId11" imgW="800100" imgH="457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276872"/>
                        <a:ext cx="800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037912"/>
              </p:ext>
            </p:extLst>
          </p:nvPr>
        </p:nvGraphicFramePr>
        <p:xfrm>
          <a:off x="3779912" y="2780928"/>
          <a:ext cx="4651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3" name="Microsoft Equation 3.0" r:id="rId13" imgW="469696" imgH="241195" progId="Equation.3">
                  <p:embed/>
                </p:oleObj>
              </mc:Choice>
              <mc:Fallback>
                <p:oleObj name="Microsoft Equation 3.0" r:id="rId13" imgW="469696" imgH="241195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780928"/>
                        <a:ext cx="4651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801690"/>
              </p:ext>
            </p:extLst>
          </p:nvPr>
        </p:nvGraphicFramePr>
        <p:xfrm>
          <a:off x="4555569" y="2780928"/>
          <a:ext cx="4873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4" name="Microsoft Equation 3.0" r:id="rId15" imgW="482391" imgH="241195" progId="Equation.3">
                  <p:embed/>
                </p:oleObj>
              </mc:Choice>
              <mc:Fallback>
                <p:oleObj name="Microsoft Equation 3.0" r:id="rId15" imgW="482391" imgH="241195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5569" y="2780928"/>
                        <a:ext cx="4873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713442"/>
              </p:ext>
            </p:extLst>
          </p:nvPr>
        </p:nvGraphicFramePr>
        <p:xfrm>
          <a:off x="7668344" y="2780928"/>
          <a:ext cx="4953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5" name="Microsoft Equation 3.0" r:id="rId17" imgW="494870" imgH="215713" progId="Equation.3">
                  <p:embed/>
                </p:oleObj>
              </mc:Choice>
              <mc:Fallback>
                <p:oleObj name="Microsoft Equation 3.0" r:id="rId17" imgW="494870" imgH="215713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2780928"/>
                        <a:ext cx="4953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165513"/>
              </p:ext>
            </p:extLst>
          </p:nvPr>
        </p:nvGraphicFramePr>
        <p:xfrm>
          <a:off x="1331640" y="3068960"/>
          <a:ext cx="563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6" name="Microsoft Equation 3.0" r:id="rId19" imgW="558558" imgH="241195" progId="Equation.3">
                  <p:embed/>
                </p:oleObj>
              </mc:Choice>
              <mc:Fallback>
                <p:oleObj name="Microsoft Equation 3.0" r:id="rId19" imgW="558558" imgH="241195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068960"/>
                        <a:ext cx="563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" name="Объект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368917"/>
              </p:ext>
            </p:extLst>
          </p:nvPr>
        </p:nvGraphicFramePr>
        <p:xfrm>
          <a:off x="5508104" y="3140968"/>
          <a:ext cx="5413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7" name="Microsoft Equation 3.0" r:id="rId21" imgW="545626" imgH="203024" progId="Equation.3">
                  <p:embed/>
                </p:oleObj>
              </mc:Choice>
              <mc:Fallback>
                <p:oleObj name="Microsoft Equation 3.0" r:id="rId21" imgW="545626" imgH="203024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140968"/>
                        <a:ext cx="5413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116783"/>
              </p:ext>
            </p:extLst>
          </p:nvPr>
        </p:nvGraphicFramePr>
        <p:xfrm>
          <a:off x="4932040" y="3429000"/>
          <a:ext cx="1825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" name="Microsoft Equation 3.0" r:id="rId23" imgW="177646" imgH="190335" progId="Equation.3">
                  <p:embed/>
                </p:oleObj>
              </mc:Choice>
              <mc:Fallback>
                <p:oleObj name="Microsoft Equation 3.0" r:id="rId23" imgW="177646" imgH="190335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429000"/>
                        <a:ext cx="1825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52" name="Picture 36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140" y="4077072"/>
            <a:ext cx="3053828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221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/>
          </a:bodyPr>
          <a:lstStyle/>
          <a:p>
            <a:r>
              <a:rPr lang="ru-RU" dirty="0" smtClean="0"/>
              <a:t>      </a:t>
            </a:r>
            <a:r>
              <a:rPr lang="kk-KZ" dirty="0"/>
              <a:t>кесіндісін 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kk-KZ" dirty="0" smtClean="0"/>
              <a:t>бөлікке </a:t>
            </a:r>
            <a:r>
              <a:rPr lang="kk-KZ" dirty="0"/>
              <a:t>бөліп және әрбір бөлік   қисық сызықты үшбұрыштың  </a:t>
            </a:r>
            <a:r>
              <a:rPr lang="kk-KZ" dirty="0" smtClean="0"/>
              <a:t>    ауданын </a:t>
            </a:r>
            <a:r>
              <a:rPr lang="ru-RU" dirty="0"/>
              <a:t>радиус</a:t>
            </a:r>
            <a:r>
              <a:rPr lang="kk-KZ" dirty="0"/>
              <a:t>ы </a:t>
            </a:r>
            <a:r>
              <a:rPr lang="kk-KZ" dirty="0" smtClean="0"/>
              <a:t>     </a:t>
            </a:r>
            <a:r>
              <a:rPr lang="ru-RU" dirty="0" smtClean="0"/>
              <a:t> </a:t>
            </a:r>
            <a:r>
              <a:rPr lang="kk-KZ" dirty="0"/>
              <a:t>бұрышы </a:t>
            </a:r>
            <a:r>
              <a:rPr lang="kk-KZ" dirty="0" smtClean="0"/>
              <a:t>    </a:t>
            </a:r>
            <a:r>
              <a:rPr lang="kk-KZ" dirty="0"/>
              <a:t>болатын дөңгелек секторлардың ауданымен ауыстырсақ , мынадай </a:t>
            </a:r>
            <a:r>
              <a:rPr lang="ru-RU" dirty="0"/>
              <a:t> формул</a:t>
            </a:r>
            <a:r>
              <a:rPr lang="kk-KZ" dirty="0"/>
              <a:t>аны аламыз:</a:t>
            </a:r>
            <a:endParaRPr lang="en-US" dirty="0"/>
          </a:p>
          <a:p>
            <a:pPr marL="137160" indent="0">
              <a:buNone/>
            </a:pPr>
            <a:r>
              <a:rPr lang="ru-RU" dirty="0"/>
              <a:t> </a:t>
            </a:r>
            <a:endParaRPr lang="en-US" dirty="0"/>
          </a:p>
          <a:p>
            <a:pPr marL="137160" indent="0">
              <a:buNone/>
            </a:pPr>
            <a:r>
              <a:rPr lang="kk-KZ" dirty="0" smtClean="0"/>
              <a:t>Бұл </a:t>
            </a:r>
            <a:r>
              <a:rPr lang="kk-KZ" dirty="0"/>
              <a:t>жердегі қосынды   </a:t>
            </a:r>
            <a:r>
              <a:rPr lang="kk-KZ" dirty="0" smtClean="0"/>
              <a:t>       функциясының    </a:t>
            </a:r>
            <a:r>
              <a:rPr lang="kk-KZ" dirty="0"/>
              <a:t>кесіндісіндегі интегралдық қосындысы. Соңғы теңдікте максимал </a:t>
            </a:r>
            <a:r>
              <a:rPr lang="kk-KZ" dirty="0" smtClean="0"/>
              <a:t>        </a:t>
            </a:r>
            <a:r>
              <a:rPr lang="kk-KZ" dirty="0"/>
              <a:t>ұмтылды деп   шекке көшсек, қисық сызықты үшбұрыштың ауданын тура есептейтін өрнек аламыз:</a:t>
            </a:r>
            <a:endParaRPr lang="en-US" dirty="0"/>
          </a:p>
          <a:p>
            <a:pPr marL="13716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83502"/>
              </p:ext>
            </p:extLst>
          </p:nvPr>
        </p:nvGraphicFramePr>
        <p:xfrm>
          <a:off x="1043608" y="404664"/>
          <a:ext cx="563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1" name="Microsoft Equation 3.0" r:id="rId3" imgW="558558" imgH="241195" progId="Equation.3">
                  <p:embed/>
                </p:oleObj>
              </mc:Choice>
              <mc:Fallback>
                <p:oleObj name="Microsoft Equation 3.0" r:id="rId3" imgW="558558" imgH="24119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04664"/>
                        <a:ext cx="563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144474"/>
              </p:ext>
            </p:extLst>
          </p:nvPr>
        </p:nvGraphicFramePr>
        <p:xfrm>
          <a:off x="3203848" y="404664"/>
          <a:ext cx="216471" cy="216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2" name="Microsoft Equation 3.0" r:id="rId5" imgW="139700" imgH="139700" progId="Equation.3">
                  <p:embed/>
                </p:oleObj>
              </mc:Choice>
              <mc:Fallback>
                <p:oleObj name="Microsoft Equation 3.0" r:id="rId5" imgW="139700" imgH="139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04664"/>
                        <a:ext cx="216471" cy="2164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636887"/>
              </p:ext>
            </p:extLst>
          </p:nvPr>
        </p:nvGraphicFramePr>
        <p:xfrm>
          <a:off x="5724128" y="836712"/>
          <a:ext cx="296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3" name="Microsoft Equation 3.0" r:id="rId7" imgW="291973" imgH="241195" progId="Equation.3">
                  <p:embed/>
                </p:oleObj>
              </mc:Choice>
              <mc:Fallback>
                <p:oleObj name="Microsoft Equation 3.0" r:id="rId7" imgW="291973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836712"/>
                        <a:ext cx="296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147877"/>
              </p:ext>
            </p:extLst>
          </p:nvPr>
        </p:nvGraphicFramePr>
        <p:xfrm>
          <a:off x="2555776" y="1268760"/>
          <a:ext cx="3429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Microsoft Equation 3.0" r:id="rId9" imgW="342603" imgH="215713" progId="Equation.3">
                  <p:embed/>
                </p:oleObj>
              </mc:Choice>
              <mc:Fallback>
                <p:oleObj name="Microsoft Equation 3.0" r:id="rId9" imgW="342603" imgH="21571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268760"/>
                        <a:ext cx="3429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582373"/>
              </p:ext>
            </p:extLst>
          </p:nvPr>
        </p:nvGraphicFramePr>
        <p:xfrm>
          <a:off x="4355976" y="1268760"/>
          <a:ext cx="296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Microsoft Equation 3.0" r:id="rId11" imgW="291973" imgH="241195" progId="Equation.3">
                  <p:embed/>
                </p:oleObj>
              </mc:Choice>
              <mc:Fallback>
                <p:oleObj name="Microsoft Equation 3.0" r:id="rId11" imgW="291973" imgH="24119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268760"/>
                        <a:ext cx="296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6981350"/>
              </p:ext>
            </p:extLst>
          </p:nvPr>
        </p:nvGraphicFramePr>
        <p:xfrm>
          <a:off x="4283968" y="2420888"/>
          <a:ext cx="1567039" cy="483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Microsoft Equation 3.0" r:id="rId13" imgW="1332921" imgH="406224" progId="Equation.3">
                  <p:embed/>
                </p:oleObj>
              </mc:Choice>
              <mc:Fallback>
                <p:oleObj name="Microsoft Equation 3.0" r:id="rId13" imgW="1332921" imgH="40622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2420888"/>
                        <a:ext cx="1567039" cy="4831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480243"/>
              </p:ext>
            </p:extLst>
          </p:nvPr>
        </p:nvGraphicFramePr>
        <p:xfrm>
          <a:off x="3995936" y="3068960"/>
          <a:ext cx="7540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Microsoft Equation 3.0" r:id="rId15" imgW="748975" imgH="393529" progId="Equation.3">
                  <p:embed/>
                </p:oleObj>
              </mc:Choice>
              <mc:Fallback>
                <p:oleObj name="Microsoft Equation 3.0" r:id="rId15" imgW="748975" imgH="39352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068960"/>
                        <a:ext cx="754063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9395"/>
              </p:ext>
            </p:extLst>
          </p:nvPr>
        </p:nvGraphicFramePr>
        <p:xfrm>
          <a:off x="7236296" y="3140968"/>
          <a:ext cx="4953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Microsoft Equation 3.0" r:id="rId17" imgW="494870" imgH="215713" progId="Equation.3">
                  <p:embed/>
                </p:oleObj>
              </mc:Choice>
              <mc:Fallback>
                <p:oleObj name="Microsoft Equation 3.0" r:id="rId17" imgW="494870" imgH="215713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3140968"/>
                        <a:ext cx="4953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906604"/>
              </p:ext>
            </p:extLst>
          </p:nvPr>
        </p:nvGraphicFramePr>
        <p:xfrm>
          <a:off x="3491880" y="4005064"/>
          <a:ext cx="647700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Microsoft Equation 3.0" r:id="rId19" imgW="647700" imgH="241300" progId="Equation.3">
                  <p:embed/>
                </p:oleObj>
              </mc:Choice>
              <mc:Fallback>
                <p:oleObj name="Microsoft Equation 3.0" r:id="rId19" imgW="647700" imgH="2413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005064"/>
                        <a:ext cx="647700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183515"/>
              </p:ext>
            </p:extLst>
          </p:nvPr>
        </p:nvGraphicFramePr>
        <p:xfrm>
          <a:off x="5508104" y="4869160"/>
          <a:ext cx="12493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0" name="Microsoft Equation 3.0" r:id="rId21" imgW="1244600" imgH="469900" progId="Equation.3">
                  <p:embed/>
                </p:oleObj>
              </mc:Choice>
              <mc:Fallback>
                <p:oleObj name="Microsoft Equation 3.0" r:id="rId21" imgW="1244600" imgH="4699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4869160"/>
                        <a:ext cx="12493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2496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137160" indent="0">
              <a:buNone/>
            </a:pPr>
            <a:r>
              <a:rPr lang="kk-KZ" sz="2000" b="1" dirty="0"/>
              <a:t>Мысал 4.</a:t>
            </a:r>
            <a:r>
              <a:rPr lang="kk-KZ" sz="2000" dirty="0"/>
              <a:t>  </a:t>
            </a:r>
            <a:r>
              <a:rPr lang="kk-KZ" sz="2000" dirty="0" smtClean="0"/>
              <a:t>             қисығымен </a:t>
            </a:r>
            <a:r>
              <a:rPr lang="kk-KZ" sz="2000" dirty="0"/>
              <a:t>шектелген фигураның ауданын тап. </a:t>
            </a:r>
            <a:endParaRPr lang="en-US" sz="2000" dirty="0"/>
          </a:p>
          <a:p>
            <a:pPr marL="137160" indent="0">
              <a:buNone/>
            </a:pPr>
            <a:r>
              <a:rPr lang="kk-KZ" sz="2000" dirty="0"/>
              <a:t>Бұл қисық  </a:t>
            </a:r>
            <a:r>
              <a:rPr lang="ru-RU" sz="2000" i="1" dirty="0"/>
              <a:t>Бернулли</a:t>
            </a:r>
            <a:r>
              <a:rPr lang="kk-KZ" sz="2000" i="1" dirty="0"/>
              <a:t>  </a:t>
            </a:r>
            <a:r>
              <a:rPr lang="ru-RU" sz="2000" i="1" dirty="0"/>
              <a:t>лемнискат</a:t>
            </a:r>
            <a:r>
              <a:rPr lang="kk-KZ" sz="2000" i="1" dirty="0"/>
              <a:t>асы </a:t>
            </a:r>
            <a:r>
              <a:rPr lang="kk-KZ" sz="2000" dirty="0"/>
              <a:t> деп аталады</a:t>
            </a:r>
            <a:r>
              <a:rPr lang="ru-RU" sz="2000" dirty="0"/>
              <a:t>. (с</a:t>
            </a:r>
            <a:r>
              <a:rPr lang="kk-KZ" sz="2000" dirty="0"/>
              <a:t>урет  33</a:t>
            </a:r>
            <a:r>
              <a:rPr lang="ru-RU" sz="2000" dirty="0" smtClean="0"/>
              <a:t>).</a:t>
            </a:r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r>
              <a:rPr lang="kk-KZ" sz="2000" dirty="0"/>
              <a:t>Интегралдау облысын алу үшін  </a:t>
            </a:r>
            <a:r>
              <a:rPr lang="ru-RU" sz="2000" dirty="0"/>
              <a:t> </a:t>
            </a:r>
            <a:r>
              <a:rPr lang="kk-KZ" sz="2000" dirty="0"/>
              <a:t> </a:t>
            </a:r>
            <a:r>
              <a:rPr lang="kk-KZ" sz="2000" dirty="0" smtClean="0"/>
              <a:t>          </a:t>
            </a:r>
            <a:r>
              <a:rPr lang="kk-KZ" sz="2000" dirty="0"/>
              <a:t>шартын ескерсек, </a:t>
            </a:r>
            <a:r>
              <a:rPr lang="kk-KZ" sz="2000" dirty="0" smtClean="0"/>
              <a:t>                       </a:t>
            </a:r>
            <a:r>
              <a:rPr lang="ru-RU" sz="2000" dirty="0" smtClean="0"/>
              <a:t> </a:t>
            </a:r>
          </a:p>
          <a:p>
            <a:pPr marL="137160" indent="0">
              <a:buNone/>
            </a:pPr>
            <a:r>
              <a:rPr lang="kk-KZ" sz="2000" dirty="0" smtClean="0"/>
              <a:t>Қисық </a:t>
            </a:r>
            <a:r>
              <a:rPr lang="kk-KZ" sz="2000" dirty="0"/>
              <a:t>сызықты үшбұрыштың  </a:t>
            </a:r>
            <a:r>
              <a:rPr lang="kk-KZ" sz="2000" dirty="0" smtClean="0"/>
              <a:t>          аралығындағы </a:t>
            </a:r>
            <a:r>
              <a:rPr lang="kk-KZ" sz="2000" dirty="0"/>
              <a:t>ауданын табу жеткілікті, яғни, барлық облыстың төрттен бір бөлігінің ауданын табамыз:  </a:t>
            </a:r>
            <a:endParaRPr lang="en-US" sz="2000" dirty="0"/>
          </a:p>
          <a:p>
            <a:pPr marL="137160" indent="0">
              <a:buNone/>
            </a:pPr>
            <a:r>
              <a:rPr lang="ru-RU" sz="2000" dirty="0"/>
              <a:t>.</a:t>
            </a:r>
            <a:endParaRPr lang="en-US" sz="2000" dirty="0"/>
          </a:p>
          <a:p>
            <a:pPr marL="13716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891873"/>
              </p:ext>
            </p:extLst>
          </p:nvPr>
        </p:nvGraphicFramePr>
        <p:xfrm>
          <a:off x="1835696" y="476672"/>
          <a:ext cx="846138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8" name="Microsoft Equation 3.0" r:id="rId3" imgW="850531" imgH="253890" progId="Equation.3">
                  <p:embed/>
                </p:oleObj>
              </mc:Choice>
              <mc:Fallback>
                <p:oleObj name="Microsoft Equation 3.0" r:id="rId3" imgW="850531" imgH="25389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476672"/>
                        <a:ext cx="846138" cy="258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390" y="1268760"/>
            <a:ext cx="3877097" cy="2792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10013"/>
              </p:ext>
            </p:extLst>
          </p:nvPr>
        </p:nvGraphicFramePr>
        <p:xfrm>
          <a:off x="4240212" y="4221088"/>
          <a:ext cx="66357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9" name="Microsoft Equation 3.0" r:id="rId6" imgW="660113" imgH="203112" progId="Equation.3">
                  <p:embed/>
                </p:oleObj>
              </mc:Choice>
              <mc:Fallback>
                <p:oleObj name="Microsoft Equation 3.0" r:id="rId6" imgW="660113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12" y="4221088"/>
                        <a:ext cx="66357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932321"/>
              </p:ext>
            </p:extLst>
          </p:nvPr>
        </p:nvGraphicFramePr>
        <p:xfrm>
          <a:off x="7020272" y="4035303"/>
          <a:ext cx="20351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0" name="Microsoft Equation 3.0" r:id="rId8" imgW="2032000" imgH="431800" progId="Equation.3">
                  <p:embed/>
                </p:oleObj>
              </mc:Choice>
              <mc:Fallback>
                <p:oleObj name="Microsoft Equation 3.0" r:id="rId8" imgW="20320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035303"/>
                        <a:ext cx="2035175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762731"/>
              </p:ext>
            </p:extLst>
          </p:nvPr>
        </p:nvGraphicFramePr>
        <p:xfrm>
          <a:off x="4067944" y="4437112"/>
          <a:ext cx="61753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Microsoft Equation 3.0" r:id="rId10" imgW="622030" imgH="393529" progId="Equation.3">
                  <p:embed/>
                </p:oleObj>
              </mc:Choice>
              <mc:Fallback>
                <p:oleObj name="Microsoft Equation 3.0" r:id="rId10" imgW="622030" imgH="39352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437112"/>
                        <a:ext cx="617538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055411"/>
              </p:ext>
            </p:extLst>
          </p:nvPr>
        </p:nvGraphicFramePr>
        <p:xfrm>
          <a:off x="2733799" y="5373216"/>
          <a:ext cx="418027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2" name="Microsoft Equation 3.0" r:id="rId12" imgW="3721100" imgH="444500" progId="Equation.3">
                  <p:embed/>
                </p:oleObj>
              </mc:Choice>
              <mc:Fallback>
                <p:oleObj name="Microsoft Equation 3.0" r:id="rId12" imgW="37211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799" y="5373216"/>
                        <a:ext cx="4180277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077498"/>
              </p:ext>
            </p:extLst>
          </p:nvPr>
        </p:nvGraphicFramePr>
        <p:xfrm>
          <a:off x="4211960" y="6021288"/>
          <a:ext cx="149383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3" name="Microsoft Equation 3.0" r:id="rId14" imgW="1497950" imgH="393529" progId="Equation.3">
                  <p:embed/>
                </p:oleObj>
              </mc:Choice>
              <mc:Fallback>
                <p:oleObj name="Microsoft Equation 3.0" r:id="rId14" imgW="1497950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6021288"/>
                        <a:ext cx="1493838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9837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Қисықтың доғасының ұзындығын табу.</a:t>
            </a:r>
            <a: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>
            <a:normAutofit lnSpcReduction="10000"/>
          </a:bodyPr>
          <a:lstStyle/>
          <a:p>
            <a:r>
              <a:rPr lang="kk-KZ" sz="2000" dirty="0"/>
              <a:t>Жазықтықта ұштары </a:t>
            </a:r>
            <a:r>
              <a:rPr lang="kk-KZ" sz="2000" dirty="0" smtClean="0"/>
              <a:t>  </a:t>
            </a:r>
            <a:r>
              <a:rPr lang="ru-RU" sz="2000" dirty="0" smtClean="0"/>
              <a:t> </a:t>
            </a:r>
            <a:r>
              <a:rPr lang="kk-KZ" sz="2000" dirty="0"/>
              <a:t>және   </a:t>
            </a:r>
            <a:r>
              <a:rPr lang="kk-KZ" sz="2000" dirty="0" smtClean="0"/>
              <a:t>  болатын  </a:t>
            </a:r>
            <a:r>
              <a:rPr lang="ru-RU" sz="2000" dirty="0" smtClean="0"/>
              <a:t> </a:t>
            </a:r>
            <a:r>
              <a:rPr lang="kk-KZ" sz="2000" dirty="0" smtClean="0"/>
              <a:t>    </a:t>
            </a:r>
            <a:r>
              <a:rPr lang="kk-KZ" sz="2000" dirty="0"/>
              <a:t>қисығы   үзіліссіз  дифференциалданатын </a:t>
            </a:r>
            <a:r>
              <a:rPr lang="kk-KZ" sz="2000" dirty="0" smtClean="0"/>
              <a:t>         функциясының </a:t>
            </a:r>
            <a:r>
              <a:rPr lang="kk-KZ" sz="2000" dirty="0"/>
              <a:t>графигімен берілген, </a:t>
            </a:r>
            <a:r>
              <a:rPr lang="kk-KZ" sz="2000" dirty="0" smtClean="0"/>
              <a:t>мұндағы           .  </a:t>
            </a:r>
            <a:r>
              <a:rPr lang="kk-KZ" sz="2000" dirty="0"/>
              <a:t>Бұл қисықты   </a:t>
            </a:r>
            <a:r>
              <a:rPr lang="ru-RU" sz="2000" dirty="0"/>
              <a:t> </a:t>
            </a:r>
            <a:r>
              <a:rPr lang="kk-KZ" sz="2000" dirty="0"/>
              <a:t> </a:t>
            </a:r>
            <a:r>
              <a:rPr lang="kk-KZ" sz="2000" dirty="0" smtClean="0"/>
              <a:t>              </a:t>
            </a:r>
            <a:r>
              <a:rPr lang="kk-KZ" sz="2000" dirty="0"/>
              <a:t>нүктелерімен </a:t>
            </a:r>
            <a:r>
              <a:rPr lang="kk-KZ" sz="2000" dirty="0" smtClean="0"/>
              <a:t>    </a:t>
            </a:r>
            <a:r>
              <a:rPr lang="kk-KZ" sz="2000" dirty="0"/>
              <a:t>бөлікке бөлеміз, мұндағы </a:t>
            </a:r>
            <a:r>
              <a:rPr lang="kk-KZ" sz="2000" dirty="0" smtClean="0"/>
              <a:t>    </a:t>
            </a:r>
            <a:r>
              <a:rPr lang="ru-RU" sz="2000" dirty="0" smtClean="0"/>
              <a:t> </a:t>
            </a:r>
            <a:r>
              <a:rPr lang="kk-KZ" sz="2000" dirty="0"/>
              <a:t>нүктелерінің координаталары  </a:t>
            </a:r>
            <a:r>
              <a:rPr lang="kk-KZ" sz="2000" dirty="0" smtClean="0"/>
              <a:t>    </a:t>
            </a:r>
            <a:r>
              <a:rPr lang="ru-RU" sz="2000" dirty="0" smtClean="0"/>
              <a:t>   </a:t>
            </a:r>
            <a:r>
              <a:rPr lang="kk-KZ" sz="2000" dirty="0" smtClean="0"/>
              <a:t>,                 ,                                     </a:t>
            </a:r>
          </a:p>
          <a:p>
            <a:pPr marL="137160" indent="0">
              <a:buNone/>
            </a:pPr>
            <a:r>
              <a:rPr lang="kk-KZ" sz="2000" dirty="0"/>
              <a:t> </a:t>
            </a:r>
            <a:r>
              <a:rPr lang="kk-KZ" sz="2000" dirty="0" smtClean="0"/>
              <a:t>                        (</a:t>
            </a:r>
            <a:r>
              <a:rPr lang="kk-KZ" sz="2000" dirty="0"/>
              <a:t>сурет 34</a:t>
            </a:r>
            <a:r>
              <a:rPr lang="kk-KZ" sz="2000" dirty="0" smtClean="0"/>
              <a:t>).</a:t>
            </a:r>
          </a:p>
          <a:p>
            <a:pPr marL="137160" indent="0">
              <a:buNone/>
            </a:pPr>
            <a:endParaRPr lang="kk-KZ" sz="2000" dirty="0"/>
          </a:p>
          <a:p>
            <a:pPr marL="137160" indent="0">
              <a:buNone/>
            </a:pPr>
            <a:endParaRPr lang="kk-KZ" sz="2000" dirty="0" smtClean="0"/>
          </a:p>
          <a:p>
            <a:pPr marL="137160" indent="0">
              <a:buNone/>
            </a:pPr>
            <a:endParaRPr lang="kk-KZ" sz="2000" dirty="0"/>
          </a:p>
          <a:p>
            <a:pPr marL="137160" indent="0">
              <a:buNone/>
            </a:pPr>
            <a:endParaRPr lang="kk-KZ" sz="2000" dirty="0" smtClean="0"/>
          </a:p>
          <a:p>
            <a:pPr marL="137160" indent="0">
              <a:buNone/>
            </a:pPr>
            <a:endParaRPr lang="kk-KZ" sz="2000" dirty="0"/>
          </a:p>
          <a:p>
            <a:pPr marL="137160" indent="0">
              <a:buNone/>
            </a:pPr>
            <a:endParaRPr lang="kk-KZ" sz="2000" dirty="0" smtClean="0"/>
          </a:p>
          <a:p>
            <a:pPr marL="137160" indent="0">
              <a:buNone/>
            </a:pPr>
            <a:endParaRPr lang="kk-KZ" sz="2000" dirty="0"/>
          </a:p>
          <a:p>
            <a:pPr marL="137160" indent="0">
              <a:buNone/>
            </a:pPr>
            <a:endParaRPr lang="kk-KZ" sz="2000" dirty="0"/>
          </a:p>
          <a:p>
            <a:pPr marL="137160" indent="0">
              <a:buNone/>
            </a:pPr>
            <a:r>
              <a:rPr lang="kk-KZ" sz="2000" dirty="0" smtClean="0"/>
              <a:t>Төбелері </a:t>
            </a:r>
            <a:r>
              <a:rPr lang="kk-KZ" sz="2000" dirty="0"/>
              <a:t>жоғарыдағы таңдап алынған нүктелер болатын  </a:t>
            </a:r>
            <a:r>
              <a:rPr lang="ru-RU" sz="2000" dirty="0"/>
              <a:t> </a:t>
            </a:r>
            <a:r>
              <a:rPr lang="ru-RU" sz="2000" dirty="0" smtClean="0"/>
              <a:t>  </a:t>
            </a:r>
            <a:r>
              <a:rPr lang="kk-KZ" sz="2000" dirty="0" smtClean="0"/>
              <a:t>  </a:t>
            </a:r>
            <a:r>
              <a:rPr lang="kk-KZ" sz="2000" dirty="0"/>
              <a:t>қисығына іштей сызылған сынықтың ұзындығын </a:t>
            </a:r>
            <a:r>
              <a:rPr lang="kk-KZ" sz="2000" dirty="0" smtClean="0"/>
              <a:t>  </a:t>
            </a:r>
            <a:r>
              <a:rPr lang="ru-RU" sz="2000" dirty="0" smtClean="0"/>
              <a:t> </a:t>
            </a:r>
            <a:r>
              <a:rPr lang="kk-KZ" sz="2000" dirty="0" smtClean="0"/>
              <a:t> </a:t>
            </a:r>
            <a:r>
              <a:rPr lang="kk-KZ" sz="2000" dirty="0"/>
              <a:t>деп белгілейік:</a:t>
            </a:r>
            <a:endParaRPr lang="en-US" sz="2000" dirty="0"/>
          </a:p>
          <a:p>
            <a:pPr marL="137160" indent="0">
              <a:buNone/>
            </a:pPr>
            <a:r>
              <a:rPr lang="kk-KZ" sz="2000" dirty="0" smtClean="0"/>
              <a:t>                                                                           .</a:t>
            </a:r>
            <a:endParaRPr lang="en-US" sz="2000" dirty="0"/>
          </a:p>
          <a:p>
            <a:pPr marL="13716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281114"/>
              </p:ext>
            </p:extLst>
          </p:nvPr>
        </p:nvGraphicFramePr>
        <p:xfrm>
          <a:off x="3419872" y="1196752"/>
          <a:ext cx="1825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8" name="Microsoft Equation 3.0" r:id="rId3" imgW="177492" imgH="177492" progId="Equation.3">
                  <p:embed/>
                </p:oleObj>
              </mc:Choice>
              <mc:Fallback>
                <p:oleObj name="Microsoft Equation 3.0" r:id="rId3" imgW="177492" imgH="17749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196752"/>
                        <a:ext cx="1825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506936"/>
              </p:ext>
            </p:extLst>
          </p:nvPr>
        </p:nvGraphicFramePr>
        <p:xfrm>
          <a:off x="4283968" y="1196752"/>
          <a:ext cx="160338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9" name="Microsoft Equation 3.0" r:id="rId5" imgW="164814" imgH="177492" progId="Equation.3">
                  <p:embed/>
                </p:oleObj>
              </mc:Choice>
              <mc:Fallback>
                <p:oleObj name="Microsoft Equation 3.0" r:id="rId5" imgW="164814" imgH="17749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1196752"/>
                        <a:ext cx="160338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538797"/>
              </p:ext>
            </p:extLst>
          </p:nvPr>
        </p:nvGraphicFramePr>
        <p:xfrm>
          <a:off x="5508104" y="1196752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" name="Microsoft Equation 3.0" r:id="rId7" imgW="152202" imgH="177569" progId="Equation.3">
                  <p:embed/>
                </p:oleObj>
              </mc:Choice>
              <mc:Fallback>
                <p:oleObj name="Microsoft Equation 3.0" r:id="rId7" imgW="152202" imgH="17756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1196752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178261"/>
              </p:ext>
            </p:extLst>
          </p:nvPr>
        </p:nvGraphicFramePr>
        <p:xfrm>
          <a:off x="3635896" y="1484784"/>
          <a:ext cx="5413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" name="Microsoft Equation 3.0" r:id="rId9" imgW="545626" imgH="203024" progId="Equation.3">
                  <p:embed/>
                </p:oleObj>
              </mc:Choice>
              <mc:Fallback>
                <p:oleObj name="Microsoft Equation 3.0" r:id="rId9" imgW="545626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484784"/>
                        <a:ext cx="5413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402817"/>
              </p:ext>
            </p:extLst>
          </p:nvPr>
        </p:nvGraphicFramePr>
        <p:xfrm>
          <a:off x="2123728" y="1844824"/>
          <a:ext cx="5715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" name="Microsoft Equation 3.0" r:id="rId11" imgW="571252" imgH="203112" progId="Equation.3">
                  <p:embed/>
                </p:oleObj>
              </mc:Choice>
              <mc:Fallback>
                <p:oleObj name="Microsoft Equation 3.0" r:id="rId11" imgW="571252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844824"/>
                        <a:ext cx="5715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854766"/>
              </p:ext>
            </p:extLst>
          </p:nvPr>
        </p:nvGraphicFramePr>
        <p:xfrm>
          <a:off x="4427984" y="1772816"/>
          <a:ext cx="10588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" name="Microsoft Equation 3.0" r:id="rId13" imgW="1053643" imgH="215806" progId="Equation.3">
                  <p:embed/>
                </p:oleObj>
              </mc:Choice>
              <mc:Fallback>
                <p:oleObj name="Microsoft Equation 3.0" r:id="rId13" imgW="1053643" imgH="21580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772816"/>
                        <a:ext cx="10588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57351"/>
              </p:ext>
            </p:extLst>
          </p:nvPr>
        </p:nvGraphicFramePr>
        <p:xfrm>
          <a:off x="7092280" y="1844824"/>
          <a:ext cx="144463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" name="Microsoft Equation 3.0" r:id="rId15" imgW="139700" imgH="139700" progId="Equation.3">
                  <p:embed/>
                </p:oleObj>
              </mc:Choice>
              <mc:Fallback>
                <p:oleObj name="Microsoft Equation 3.0" r:id="rId15" imgW="139700" imgH="139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844824"/>
                        <a:ext cx="144463" cy="144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375552"/>
              </p:ext>
            </p:extLst>
          </p:nvPr>
        </p:nvGraphicFramePr>
        <p:xfrm>
          <a:off x="3059832" y="2060848"/>
          <a:ext cx="2365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" name="Microsoft Equation 3.0" r:id="rId17" imgW="241195" imgH="241195" progId="Equation.3">
                  <p:embed/>
                </p:oleObj>
              </mc:Choice>
              <mc:Fallback>
                <p:oleObj name="Microsoft Equation 3.0" r:id="rId17" imgW="241195" imgH="241195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060848"/>
                        <a:ext cx="2365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037895"/>
              </p:ext>
            </p:extLst>
          </p:nvPr>
        </p:nvGraphicFramePr>
        <p:xfrm>
          <a:off x="6660232" y="2060848"/>
          <a:ext cx="4873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" name="Microsoft Equation 3.0" r:id="rId19" imgW="482181" imgH="215713" progId="Equation.3">
                  <p:embed/>
                </p:oleObj>
              </mc:Choice>
              <mc:Fallback>
                <p:oleObj name="Microsoft Equation 3.0" r:id="rId19" imgW="482181" imgH="215713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060848"/>
                        <a:ext cx="4873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603362"/>
              </p:ext>
            </p:extLst>
          </p:nvPr>
        </p:nvGraphicFramePr>
        <p:xfrm>
          <a:off x="7236296" y="2060848"/>
          <a:ext cx="10366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" name="Microsoft Equation 3.0" r:id="rId21" imgW="1040948" imgH="241195" progId="Equation.3">
                  <p:embed/>
                </p:oleObj>
              </mc:Choice>
              <mc:Fallback>
                <p:oleObj name="Microsoft Equation 3.0" r:id="rId21" imgW="1040948" imgH="241195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2060848"/>
                        <a:ext cx="10366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81053"/>
              </p:ext>
            </p:extLst>
          </p:nvPr>
        </p:nvGraphicFramePr>
        <p:xfrm>
          <a:off x="1115616" y="2420888"/>
          <a:ext cx="10366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" name="Microsoft Equation 3.0" r:id="rId23" imgW="1040948" imgH="241195" progId="Equation.3">
                  <p:embed/>
                </p:oleObj>
              </mc:Choice>
              <mc:Fallback>
                <p:oleObj name="Microsoft Equation 3.0" r:id="rId23" imgW="1040948" imgH="241195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420888"/>
                        <a:ext cx="10366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11" name="Picture 23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353" y="2708920"/>
            <a:ext cx="3532855" cy="246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184905"/>
              </p:ext>
            </p:extLst>
          </p:nvPr>
        </p:nvGraphicFramePr>
        <p:xfrm>
          <a:off x="6948264" y="5301208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" name="Microsoft Equation 3.0" r:id="rId26" imgW="152202" imgH="177569" progId="Equation.3">
                  <p:embed/>
                </p:oleObj>
              </mc:Choice>
              <mc:Fallback>
                <p:oleObj name="Microsoft Equation 3.0" r:id="rId26" imgW="152202" imgH="177569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5301208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664684"/>
              </p:ext>
            </p:extLst>
          </p:nvPr>
        </p:nvGraphicFramePr>
        <p:xfrm>
          <a:off x="5004048" y="5589240"/>
          <a:ext cx="182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" name="Microsoft Equation 3.0" r:id="rId27" imgW="177646" imgH="241091" progId="Equation.3">
                  <p:embed/>
                </p:oleObj>
              </mc:Choice>
              <mc:Fallback>
                <p:oleObj name="Microsoft Equation 3.0" r:id="rId27" imgW="177646" imgH="241091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5589240"/>
                        <a:ext cx="182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944543"/>
              </p:ext>
            </p:extLst>
          </p:nvPr>
        </p:nvGraphicFramePr>
        <p:xfrm>
          <a:off x="4049130" y="5877272"/>
          <a:ext cx="12573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1" name="Microsoft Equation 3.0" r:id="rId29" imgW="1257300" imgH="431800" progId="Equation.3">
                  <p:embed/>
                </p:oleObj>
              </mc:Choice>
              <mc:Fallback>
                <p:oleObj name="Microsoft Equation 3.0" r:id="rId29" imgW="1257300" imgH="4318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9130" y="5877272"/>
                        <a:ext cx="125730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68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>
            <a:normAutofit fontScale="92500" lnSpcReduction="20000"/>
          </a:bodyPr>
          <a:lstStyle/>
          <a:p>
            <a:r>
              <a:rPr lang="kk-KZ" sz="2000" b="1" dirty="0"/>
              <a:t>Анықтама 2.</a:t>
            </a:r>
            <a:r>
              <a:rPr lang="kk-KZ" sz="2000" dirty="0"/>
              <a:t> </a:t>
            </a:r>
            <a:r>
              <a:rPr lang="kk-KZ" sz="2000" dirty="0" smtClean="0"/>
              <a:t>    </a:t>
            </a:r>
            <a:r>
              <a:rPr lang="kk-KZ" sz="2000" b="1" dirty="0" smtClean="0"/>
              <a:t>қисығының </a:t>
            </a:r>
            <a:r>
              <a:rPr lang="kk-KZ" sz="2000" b="1" dirty="0"/>
              <a:t>ұзындығы </a:t>
            </a:r>
            <a:r>
              <a:rPr lang="kk-KZ" sz="2000" dirty="0"/>
              <a:t>деп</a:t>
            </a:r>
            <a:r>
              <a:rPr lang="kk-KZ" sz="2000" b="1" dirty="0"/>
              <a:t> </a:t>
            </a:r>
            <a:r>
              <a:rPr lang="kk-KZ" sz="2000" dirty="0"/>
              <a:t>осы қисыққа іштей сызылған сынықтың ұзындықтарының қосындысының  максимал  </a:t>
            </a:r>
            <a:r>
              <a:rPr lang="ru-RU" sz="2000" dirty="0"/>
              <a:t>  </a:t>
            </a:r>
            <a:r>
              <a:rPr lang="kk-KZ" sz="2000" dirty="0"/>
              <a:t> нөлге ұмтылғандағы  шегін айтамыз. Оны </a:t>
            </a:r>
            <a:r>
              <a:rPr lang="kk-KZ" sz="2000" dirty="0" smtClean="0"/>
              <a:t>   </a:t>
            </a:r>
            <a:r>
              <a:rPr lang="ru-RU" sz="2000" dirty="0" smtClean="0"/>
              <a:t> </a:t>
            </a:r>
            <a:r>
              <a:rPr lang="kk-KZ" sz="2000" dirty="0" smtClean="0"/>
              <a:t>  арқылы </a:t>
            </a:r>
            <a:r>
              <a:rPr lang="kk-KZ" sz="2000" dirty="0"/>
              <a:t>белгілейміз.</a:t>
            </a:r>
            <a:endParaRPr lang="en-US" sz="2000" dirty="0"/>
          </a:p>
          <a:p>
            <a:pPr marL="137160" indent="0" algn="ctr">
              <a:buNone/>
            </a:pPr>
            <a:r>
              <a:rPr lang="kk-KZ" sz="2000" dirty="0"/>
              <a:t>.</a:t>
            </a:r>
            <a:endParaRPr lang="en-US" sz="2000" dirty="0"/>
          </a:p>
          <a:p>
            <a:pPr marL="137160" indent="0">
              <a:buNone/>
            </a:pPr>
            <a:r>
              <a:rPr lang="kk-KZ" sz="2000" dirty="0"/>
              <a:t>Ұзындығы бар қисық (егер көрсетілген шек табылса), </a:t>
            </a:r>
            <a:r>
              <a:rPr lang="kk-KZ" sz="2000" i="1" dirty="0"/>
              <a:t>түзетілетін </a:t>
            </a:r>
            <a:r>
              <a:rPr lang="kk-KZ" sz="2000" dirty="0"/>
              <a:t>деп аталады.  </a:t>
            </a:r>
            <a:endParaRPr lang="en-US" sz="2000" dirty="0"/>
          </a:p>
          <a:p>
            <a:r>
              <a:rPr lang="kk-KZ" sz="2000" b="1" dirty="0" smtClean="0"/>
              <a:t>Теорема </a:t>
            </a:r>
            <a:r>
              <a:rPr lang="kk-KZ" sz="2000" b="1" dirty="0"/>
              <a:t>1.</a:t>
            </a:r>
            <a:r>
              <a:rPr lang="kk-KZ" sz="2000" dirty="0"/>
              <a:t> </a:t>
            </a:r>
            <a:r>
              <a:rPr lang="kk-KZ" sz="2000" dirty="0" smtClean="0"/>
              <a:t>       аралығында </a:t>
            </a:r>
            <a:r>
              <a:rPr lang="kk-KZ" sz="2000" dirty="0"/>
              <a:t>үзіліссіз дифференциалданатын  </a:t>
            </a:r>
            <a:r>
              <a:rPr lang="ru-RU" sz="2000" dirty="0"/>
              <a:t> </a:t>
            </a:r>
            <a:r>
              <a:rPr lang="kk-KZ" sz="2000" dirty="0"/>
              <a:t> функциясының графигі түзетілетін болады және оның ұзындығы былай есептелінеді:  </a:t>
            </a:r>
            <a:endParaRPr lang="en-US" sz="2000" dirty="0"/>
          </a:p>
          <a:p>
            <a:pPr marL="137160" indent="0" algn="ctr">
              <a:buNone/>
            </a:pPr>
            <a:r>
              <a:rPr lang="kk-KZ" sz="2000" dirty="0"/>
              <a:t> </a:t>
            </a:r>
            <a:r>
              <a:rPr lang="kk-KZ" sz="2000" dirty="0" smtClean="0"/>
              <a:t>               .</a:t>
            </a:r>
            <a:endParaRPr lang="en-US" sz="2000" dirty="0"/>
          </a:p>
          <a:p>
            <a:endParaRPr lang="kk-KZ" sz="2000" b="1" dirty="0" smtClean="0"/>
          </a:p>
          <a:p>
            <a:r>
              <a:rPr lang="kk-KZ" sz="2000" b="1" dirty="0" smtClean="0"/>
              <a:t>Салдар </a:t>
            </a:r>
            <a:r>
              <a:rPr lang="kk-KZ" sz="2000" b="1" dirty="0"/>
              <a:t>1.</a:t>
            </a:r>
            <a:r>
              <a:rPr lang="kk-KZ" sz="2000" dirty="0"/>
              <a:t>  </a:t>
            </a:r>
            <a:r>
              <a:rPr lang="kk-KZ" sz="2000" dirty="0" smtClean="0"/>
              <a:t>    қисығы </a:t>
            </a:r>
            <a:r>
              <a:rPr lang="kk-KZ" sz="2000" dirty="0"/>
              <a:t>жазықтықта үзіліссіз дифференциалданатын параметрлік функцияның көмегімен берілген </a:t>
            </a:r>
            <a:endParaRPr lang="en-US" sz="2000" dirty="0"/>
          </a:p>
          <a:p>
            <a:endParaRPr lang="kk-KZ" sz="2000" dirty="0" smtClean="0"/>
          </a:p>
          <a:p>
            <a:endParaRPr lang="kk-KZ" sz="2000" dirty="0" smtClean="0"/>
          </a:p>
          <a:p>
            <a:endParaRPr lang="kk-KZ" sz="2000" dirty="0"/>
          </a:p>
          <a:p>
            <a:r>
              <a:rPr lang="kk-KZ" sz="2000" dirty="0" smtClean="0"/>
              <a:t>Он</a:t>
            </a:r>
            <a:r>
              <a:rPr lang="ru-RU" sz="2000" dirty="0"/>
              <a:t>да </a:t>
            </a:r>
            <a:r>
              <a:rPr lang="kk-KZ" sz="2000" dirty="0"/>
              <a:t>бұл қисық түзетілетін болады және оның ұзындығы былай есептелінеді:</a:t>
            </a:r>
            <a:endParaRPr lang="en-US" sz="2000" dirty="0"/>
          </a:p>
          <a:p>
            <a:pPr marL="137160" indent="0" algn="ctr">
              <a:buNone/>
            </a:pPr>
            <a:r>
              <a:rPr lang="kk-KZ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844344"/>
              </p:ext>
            </p:extLst>
          </p:nvPr>
        </p:nvGraphicFramePr>
        <p:xfrm>
          <a:off x="2555776" y="620688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9" name="Microsoft Equation 3.0" r:id="rId3" imgW="152202" imgH="177569" progId="Equation.3">
                  <p:embed/>
                </p:oleObj>
              </mc:Choice>
              <mc:Fallback>
                <p:oleObj name="Microsoft Equation 3.0" r:id="rId3" imgW="152202" imgH="17756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620688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063717"/>
              </p:ext>
            </p:extLst>
          </p:nvPr>
        </p:nvGraphicFramePr>
        <p:xfrm>
          <a:off x="7884368" y="836712"/>
          <a:ext cx="296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name="Microsoft Equation 3.0" r:id="rId5" imgW="291973" imgH="241195" progId="Equation.3">
                  <p:embed/>
                </p:oleObj>
              </mc:Choice>
              <mc:Fallback>
                <p:oleObj name="Microsoft Equation 3.0" r:id="rId5" imgW="291973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836712"/>
                        <a:ext cx="296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945388"/>
              </p:ext>
            </p:extLst>
          </p:nvPr>
        </p:nvGraphicFramePr>
        <p:xfrm>
          <a:off x="5508104" y="1052736"/>
          <a:ext cx="3429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1" name="Microsoft Equation 3.0" r:id="rId7" imgW="342751" imgH="228501" progId="Equation.3">
                  <p:embed/>
                </p:oleObj>
              </mc:Choice>
              <mc:Fallback>
                <p:oleObj name="Microsoft Equation 3.0" r:id="rId7" imgW="342751" imgH="22850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1052736"/>
                        <a:ext cx="3429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659432"/>
              </p:ext>
            </p:extLst>
          </p:nvPr>
        </p:nvGraphicFramePr>
        <p:xfrm>
          <a:off x="3276230" y="1268760"/>
          <a:ext cx="129577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2" name="Microsoft Equation 3.0" r:id="rId9" imgW="1091726" imgH="304668" progId="Equation.3">
                  <p:embed/>
                </p:oleObj>
              </mc:Choice>
              <mc:Fallback>
                <p:oleObj name="Microsoft Equation 3.0" r:id="rId9" imgW="1091726" imgH="304668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230" y="1268760"/>
                        <a:ext cx="1295770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784945"/>
              </p:ext>
            </p:extLst>
          </p:nvPr>
        </p:nvGraphicFramePr>
        <p:xfrm>
          <a:off x="2339752" y="2204864"/>
          <a:ext cx="3429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3" name="Microsoft Equation 3.0" r:id="rId11" imgW="342751" imgH="203112" progId="Equation.3">
                  <p:embed/>
                </p:oleObj>
              </mc:Choice>
              <mc:Fallback>
                <p:oleObj name="Microsoft Equation 3.0" r:id="rId11" imgW="342751" imgH="203112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204864"/>
                        <a:ext cx="3429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135676"/>
              </p:ext>
            </p:extLst>
          </p:nvPr>
        </p:nvGraphicFramePr>
        <p:xfrm>
          <a:off x="7452320" y="2132856"/>
          <a:ext cx="5413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4" name="Microsoft Equation 3.0" r:id="rId13" imgW="545626" imgH="203024" progId="Equation.3">
                  <p:embed/>
                </p:oleObj>
              </mc:Choice>
              <mc:Fallback>
                <p:oleObj name="Microsoft Equation 3.0" r:id="rId13" imgW="545626" imgH="203024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2132856"/>
                        <a:ext cx="5413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468201"/>
              </p:ext>
            </p:extLst>
          </p:nvPr>
        </p:nvGraphicFramePr>
        <p:xfrm>
          <a:off x="3275856" y="2780928"/>
          <a:ext cx="17827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5" name="Microsoft Equation 3.0" r:id="rId15" imgW="1777229" imgH="622030" progId="Equation.3">
                  <p:embed/>
                </p:oleObj>
              </mc:Choice>
              <mc:Fallback>
                <p:oleObj name="Microsoft Equation 3.0" r:id="rId15" imgW="1777229" imgH="62203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780928"/>
                        <a:ext cx="1782763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231822"/>
              </p:ext>
            </p:extLst>
          </p:nvPr>
        </p:nvGraphicFramePr>
        <p:xfrm>
          <a:off x="2267744" y="3501008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6" name="Microsoft Equation 3.0" r:id="rId17" imgW="152202" imgH="177569" progId="Equation.3">
                  <p:embed/>
                </p:oleObj>
              </mc:Choice>
              <mc:Fallback>
                <p:oleObj name="Microsoft Equation 3.0" r:id="rId17" imgW="152202" imgH="177569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501008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851689"/>
              </p:ext>
            </p:extLst>
          </p:nvPr>
        </p:nvGraphicFramePr>
        <p:xfrm>
          <a:off x="4067944" y="4005064"/>
          <a:ext cx="6556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7" name="Microsoft Equation 3.0" r:id="rId19" imgW="660113" imgH="710891" progId="Equation.3">
                  <p:embed/>
                </p:oleObj>
              </mc:Choice>
              <mc:Fallback>
                <p:oleObj name="Microsoft Equation 3.0" r:id="rId19" imgW="660113" imgH="710891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005064"/>
                        <a:ext cx="655638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" name="Объект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72602"/>
              </p:ext>
            </p:extLst>
          </p:nvPr>
        </p:nvGraphicFramePr>
        <p:xfrm>
          <a:off x="2751137" y="5445224"/>
          <a:ext cx="18208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8" name="Microsoft Equation 3.0" r:id="rId21" imgW="1816100" imgH="457200" progId="Equation.3">
                  <p:embed/>
                </p:oleObj>
              </mc:Choice>
              <mc:Fallback>
                <p:oleObj name="Microsoft Equation 3.0" r:id="rId21" imgW="1816100" imgH="4572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137" y="5445224"/>
                        <a:ext cx="18208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6018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/>
          <a:lstStyle/>
          <a:p>
            <a:r>
              <a:rPr lang="kk-KZ" sz="2000" i="1" dirty="0"/>
              <a:t>Ескерту.</a:t>
            </a:r>
            <a:r>
              <a:rPr lang="kk-KZ" sz="2000" dirty="0"/>
              <a:t> Жоғарыда алынған формулалардың кеңістіктегі  </a:t>
            </a:r>
            <a:r>
              <a:rPr lang="kk-KZ" sz="2000" dirty="0" smtClean="0"/>
              <a:t>   </a:t>
            </a:r>
            <a:r>
              <a:rPr lang="kk-KZ" sz="2000" dirty="0"/>
              <a:t>қисығы үшін де жалпыланатынын тексеруге болады. Егер  </a:t>
            </a:r>
            <a:r>
              <a:rPr lang="kk-KZ" sz="2000" dirty="0" smtClean="0"/>
              <a:t>  </a:t>
            </a:r>
            <a:r>
              <a:rPr lang="ru-RU" sz="2000" dirty="0" smtClean="0"/>
              <a:t> </a:t>
            </a:r>
            <a:r>
              <a:rPr lang="kk-KZ" sz="2000" dirty="0"/>
              <a:t>қисығы кеңістікте үзіліссіз дифференциалданатын параметрлік функцияның көмегімен берілсе</a:t>
            </a:r>
            <a:r>
              <a:rPr lang="ru-RU" sz="2000" dirty="0"/>
              <a:t> </a:t>
            </a:r>
            <a:endParaRPr lang="ru-RU" sz="2000" dirty="0" smtClean="0"/>
          </a:p>
          <a:p>
            <a:endParaRPr lang="ru-RU" sz="2000" dirty="0"/>
          </a:p>
          <a:p>
            <a:endParaRPr lang="en-US" sz="2000" dirty="0"/>
          </a:p>
          <a:p>
            <a:pPr marL="137160" indent="0">
              <a:buNone/>
            </a:pPr>
            <a:r>
              <a:rPr lang="kk-KZ" sz="2000" dirty="0"/>
              <a:t>онда оның ұзындығы  мына </a:t>
            </a:r>
            <a:r>
              <a:rPr lang="ru-RU" sz="2000" dirty="0"/>
              <a:t> формул</a:t>
            </a:r>
            <a:r>
              <a:rPr lang="kk-KZ" sz="2000" dirty="0"/>
              <a:t>а бойынша есептеледі:</a:t>
            </a:r>
            <a:endParaRPr lang="en-US" sz="2000" dirty="0"/>
          </a:p>
          <a:p>
            <a:pPr marL="137160" indent="0" algn="ctr">
              <a:buNone/>
            </a:pPr>
            <a:r>
              <a:rPr lang="kk-KZ" dirty="0" smtClean="0"/>
              <a:t>.</a:t>
            </a:r>
          </a:p>
          <a:p>
            <a:pPr marL="137160" indent="0" algn="ctr">
              <a:buNone/>
            </a:pPr>
            <a:endParaRPr lang="en-US" dirty="0"/>
          </a:p>
          <a:p>
            <a:r>
              <a:rPr lang="kk-KZ" sz="2000" b="1" dirty="0"/>
              <a:t>Мысал 5.</a:t>
            </a:r>
            <a:r>
              <a:rPr lang="kk-KZ" sz="2000" dirty="0"/>
              <a:t> Параметрлік теңдеумен берілген винттік сызықтың бір орамының ұзындығын тап  </a:t>
            </a:r>
            <a:endParaRPr lang="kk-KZ" sz="2000" dirty="0" smtClean="0"/>
          </a:p>
          <a:p>
            <a:endParaRPr lang="kk-KZ" sz="2000" dirty="0"/>
          </a:p>
          <a:p>
            <a:endParaRPr lang="en-US" sz="2000" dirty="0"/>
          </a:p>
          <a:p>
            <a:pPr marL="137160" indent="0">
              <a:buNone/>
            </a:pPr>
            <a:r>
              <a:rPr lang="kk-KZ" sz="2000" dirty="0"/>
              <a:t>Бұл  функцияның туындыларын формулаға қойсақ :</a:t>
            </a:r>
            <a:endParaRPr lang="en-US" sz="2000" dirty="0"/>
          </a:p>
          <a:p>
            <a:pPr marL="137160" indent="0" algn="ctr">
              <a:buNone/>
            </a:pPr>
            <a:r>
              <a:rPr lang="ru-RU" sz="2000" dirty="0" smtClean="0"/>
              <a:t>                                                    </a:t>
            </a:r>
            <a:r>
              <a:rPr lang="en-US" sz="2000" dirty="0" smtClean="0"/>
              <a:t>.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637886"/>
              </p:ext>
            </p:extLst>
          </p:nvPr>
        </p:nvGraphicFramePr>
        <p:xfrm>
          <a:off x="7380312" y="620688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Microsoft Equation 3.0" r:id="rId3" imgW="152202" imgH="177569" progId="Equation.3">
                  <p:embed/>
                </p:oleObj>
              </mc:Choice>
              <mc:Fallback>
                <p:oleObj name="Microsoft Equation 3.0" r:id="rId3" imgW="152202" imgH="17756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20688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692010"/>
              </p:ext>
            </p:extLst>
          </p:nvPr>
        </p:nvGraphicFramePr>
        <p:xfrm>
          <a:off x="6588224" y="908720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Microsoft Equation 3.0" r:id="rId5" imgW="152202" imgH="177569" progId="Equation.3">
                  <p:embed/>
                </p:oleObj>
              </mc:Choice>
              <mc:Fallback>
                <p:oleObj name="Microsoft Equation 3.0" r:id="rId5" imgW="152202" imgH="17756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908720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222194"/>
              </p:ext>
            </p:extLst>
          </p:nvPr>
        </p:nvGraphicFramePr>
        <p:xfrm>
          <a:off x="4233068" y="1628800"/>
          <a:ext cx="6778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Microsoft Equation 3.0" r:id="rId7" imgW="673100" imgH="914400" progId="Equation.3">
                  <p:embed/>
                </p:oleObj>
              </mc:Choice>
              <mc:Fallback>
                <p:oleObj name="Microsoft Equation 3.0" r:id="rId7" imgW="673100" imgH="914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3068" y="1628800"/>
                        <a:ext cx="67786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450819"/>
              </p:ext>
            </p:extLst>
          </p:nvPr>
        </p:nvGraphicFramePr>
        <p:xfrm>
          <a:off x="2171700" y="2996952"/>
          <a:ext cx="2400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2" name="Microsoft Equation 3.0" r:id="rId9" imgW="2400300" imgH="457200" progId="Equation.3">
                  <p:embed/>
                </p:oleObj>
              </mc:Choice>
              <mc:Fallback>
                <p:oleObj name="Microsoft Equation 3.0" r:id="rId9" imgW="24003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2996952"/>
                        <a:ext cx="2400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004771"/>
              </p:ext>
            </p:extLst>
          </p:nvPr>
        </p:nvGraphicFramePr>
        <p:xfrm>
          <a:off x="4355976" y="4365104"/>
          <a:ext cx="7540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3" name="Microsoft Equation 3.0" r:id="rId11" imgW="749300" imgH="914400" progId="Equation.3">
                  <p:embed/>
                </p:oleObj>
              </mc:Choice>
              <mc:Fallback>
                <p:oleObj name="Microsoft Equation 3.0" r:id="rId11" imgW="749300" imgH="914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365104"/>
                        <a:ext cx="75406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997669"/>
              </p:ext>
            </p:extLst>
          </p:nvPr>
        </p:nvGraphicFramePr>
        <p:xfrm>
          <a:off x="2051720" y="5661248"/>
          <a:ext cx="42211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4" name="Microsoft Equation 3.0" r:id="rId13" imgW="4216400" imgH="457200" progId="Equation.3">
                  <p:embed/>
                </p:oleObj>
              </mc:Choice>
              <mc:Fallback>
                <p:oleObj name="Microsoft Equation 3.0" r:id="rId13" imgW="42164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5661248"/>
                        <a:ext cx="42211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924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/>
          </a:bodyPr>
          <a:lstStyle/>
          <a:p>
            <a:r>
              <a:rPr lang="ru-RU" sz="2000" b="1" dirty="0"/>
              <a:t>С</a:t>
            </a:r>
            <a:r>
              <a:rPr lang="kk-KZ" sz="2000" b="1" dirty="0"/>
              <a:t>а</a:t>
            </a:r>
            <a:r>
              <a:rPr lang="ru-RU" sz="2000" b="1" dirty="0" err="1"/>
              <a:t>лд</a:t>
            </a:r>
            <a:r>
              <a:rPr lang="kk-KZ" sz="2000" b="1" dirty="0"/>
              <a:t>ар </a:t>
            </a:r>
            <a:r>
              <a:rPr lang="en-US" sz="2000" b="1" dirty="0"/>
              <a:t> 2.</a:t>
            </a:r>
            <a:r>
              <a:rPr lang="en-US" sz="2000" dirty="0"/>
              <a:t> </a:t>
            </a:r>
            <a:r>
              <a:rPr lang="kk-KZ" sz="2000" dirty="0"/>
              <a:t> </a:t>
            </a:r>
            <a:r>
              <a:rPr lang="kk-KZ" sz="2000" dirty="0" smtClean="0"/>
              <a:t>  қисығы  </a:t>
            </a:r>
            <a:r>
              <a:rPr lang="kk-KZ" sz="2000" dirty="0"/>
              <a:t>полярлық  координатада үзіліссіз дифференциалданатын теріс емес функция  </a:t>
            </a:r>
            <a:r>
              <a:rPr lang="kk-KZ" sz="2000" dirty="0" smtClean="0"/>
              <a:t>        , </a:t>
            </a:r>
            <a:r>
              <a:rPr lang="kk-KZ" sz="2000" dirty="0"/>
              <a:t>мұндағы </a:t>
            </a:r>
            <a:r>
              <a:rPr lang="kk-KZ" sz="2000" dirty="0" smtClean="0"/>
              <a:t>           ,  </a:t>
            </a:r>
            <a:r>
              <a:rPr lang="kk-KZ" sz="2000" dirty="0"/>
              <a:t>арқылы берілген.    Онда бұл қисық түзетілетін және оның ұзындығы: </a:t>
            </a:r>
            <a:endParaRPr lang="kk-KZ" sz="2000" dirty="0" smtClean="0"/>
          </a:p>
          <a:p>
            <a:endParaRPr lang="kk-KZ" sz="2000" dirty="0"/>
          </a:p>
          <a:p>
            <a:r>
              <a:rPr lang="kk-KZ" sz="2000" b="1" dirty="0"/>
              <a:t>Мысал 6.</a:t>
            </a:r>
            <a:r>
              <a:rPr lang="kk-KZ" sz="2000" dirty="0"/>
              <a:t> </a:t>
            </a:r>
            <a:r>
              <a:rPr lang="ru-RU" sz="2000" dirty="0"/>
              <a:t> </a:t>
            </a:r>
            <a:r>
              <a:rPr lang="en-US" sz="2000" dirty="0"/>
              <a:t> </a:t>
            </a:r>
            <a:r>
              <a:rPr lang="kk-KZ" sz="2000" dirty="0"/>
              <a:t> </a:t>
            </a:r>
            <a:r>
              <a:rPr lang="kk-KZ" sz="2000" dirty="0" smtClean="0"/>
              <a:t>                    теңдеуімен </a:t>
            </a:r>
            <a:r>
              <a:rPr lang="kk-KZ" sz="2000" dirty="0"/>
              <a:t>берілген кардиоиданың ұзындығын тап (сурет  </a:t>
            </a:r>
            <a:r>
              <a:rPr lang="kk-KZ" sz="2000" dirty="0" smtClean="0"/>
              <a:t>35).</a:t>
            </a:r>
            <a:endParaRPr lang="en-US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kk-KZ" sz="2000" dirty="0"/>
              <a:t>Барлық </a:t>
            </a:r>
            <a:r>
              <a:rPr lang="kk-KZ" sz="2000" dirty="0" smtClean="0"/>
              <a:t>    </a:t>
            </a:r>
            <a:r>
              <a:rPr lang="kk-KZ" sz="2000" dirty="0"/>
              <a:t>үшін   </a:t>
            </a:r>
            <a:r>
              <a:rPr lang="kk-KZ" sz="2000" dirty="0" smtClean="0"/>
              <a:t>              болғандықтан</a:t>
            </a:r>
            <a:r>
              <a:rPr lang="kk-KZ" sz="2000" dirty="0"/>
              <a:t>: </a:t>
            </a:r>
            <a:r>
              <a:rPr lang="ru-RU" sz="2000" dirty="0"/>
              <a:t>	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812957"/>
              </p:ext>
            </p:extLst>
          </p:nvPr>
        </p:nvGraphicFramePr>
        <p:xfrm>
          <a:off x="2339752" y="404664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Microsoft Equation 3.0" r:id="rId3" imgW="152202" imgH="177569" progId="Equation.3">
                  <p:embed/>
                </p:oleObj>
              </mc:Choice>
              <mc:Fallback>
                <p:oleObj name="Microsoft Equation 3.0" r:id="rId3" imgW="152202" imgH="17756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04664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930351"/>
              </p:ext>
            </p:extLst>
          </p:nvPr>
        </p:nvGraphicFramePr>
        <p:xfrm>
          <a:off x="5796136" y="692696"/>
          <a:ext cx="5413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4" name="Microsoft Equation 3.0" r:id="rId5" imgW="545626" imgH="203024" progId="Equation.3">
                  <p:embed/>
                </p:oleObj>
              </mc:Choice>
              <mc:Fallback>
                <p:oleObj name="Microsoft Equation 3.0" r:id="rId5" imgW="545626" imgH="20302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692696"/>
                        <a:ext cx="5413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037226"/>
              </p:ext>
            </p:extLst>
          </p:nvPr>
        </p:nvGraphicFramePr>
        <p:xfrm>
          <a:off x="7596336" y="692696"/>
          <a:ext cx="6016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5" name="Microsoft Equation 3.0" r:id="rId7" imgW="596641" imgH="203112" progId="Equation.3">
                  <p:embed/>
                </p:oleObj>
              </mc:Choice>
              <mc:Fallback>
                <p:oleObj name="Microsoft Equation 3.0" r:id="rId7" imgW="596641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692696"/>
                        <a:ext cx="6016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438144"/>
              </p:ext>
            </p:extLst>
          </p:nvPr>
        </p:nvGraphicFramePr>
        <p:xfrm>
          <a:off x="3419872" y="1484784"/>
          <a:ext cx="18970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6" name="Microsoft Equation 3.0" r:id="rId9" imgW="1892300" imgH="457200" progId="Equation.3">
                  <p:embed/>
                </p:oleObj>
              </mc:Choice>
              <mc:Fallback>
                <p:oleObj name="Microsoft Equation 3.0" r:id="rId9" imgW="1892300" imgH="457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484784"/>
                        <a:ext cx="18970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636178"/>
              </p:ext>
            </p:extLst>
          </p:nvPr>
        </p:nvGraphicFramePr>
        <p:xfrm>
          <a:off x="2267744" y="2060848"/>
          <a:ext cx="944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7" name="Microsoft Equation 3.0" r:id="rId11" imgW="939392" imgH="203112" progId="Equation.3">
                  <p:embed/>
                </p:oleObj>
              </mc:Choice>
              <mc:Fallback>
                <p:oleObj name="Microsoft Equation 3.0" r:id="rId11" imgW="939392" imgH="203112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060848"/>
                        <a:ext cx="944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6415"/>
              </p:ext>
            </p:extLst>
          </p:nvPr>
        </p:nvGraphicFramePr>
        <p:xfrm>
          <a:off x="3203848" y="2060848"/>
          <a:ext cx="4572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8" name="Microsoft Equation 3.0" r:id="rId13" imgW="457002" imgH="203112" progId="Equation.3">
                  <p:embed/>
                </p:oleObj>
              </mc:Choice>
              <mc:Fallback>
                <p:oleObj name="Microsoft Equation 3.0" r:id="rId13" imgW="457002" imgH="203112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060848"/>
                        <a:ext cx="4572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79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08920"/>
            <a:ext cx="4114800" cy="189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873429"/>
              </p:ext>
            </p:extLst>
          </p:nvPr>
        </p:nvGraphicFramePr>
        <p:xfrm>
          <a:off x="1979712" y="4941168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Microsoft Equation 3.0" r:id="rId16" imgW="152202" imgH="177569" progId="Equation.3">
                  <p:embed/>
                </p:oleObj>
              </mc:Choice>
              <mc:Fallback>
                <p:oleObj name="Microsoft Equation 3.0" r:id="rId16" imgW="152202" imgH="177569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941168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372901"/>
              </p:ext>
            </p:extLst>
          </p:nvPr>
        </p:nvGraphicFramePr>
        <p:xfrm>
          <a:off x="2843808" y="4869160"/>
          <a:ext cx="944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0" name="Microsoft Equation 3.0" r:id="rId18" imgW="939392" imgH="203112" progId="Equation.3">
                  <p:embed/>
                </p:oleObj>
              </mc:Choice>
              <mc:Fallback>
                <p:oleObj name="Microsoft Equation 3.0" r:id="rId18" imgW="939392" imgH="203112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869160"/>
                        <a:ext cx="944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308097"/>
              </p:ext>
            </p:extLst>
          </p:nvPr>
        </p:nvGraphicFramePr>
        <p:xfrm>
          <a:off x="2051720" y="5229200"/>
          <a:ext cx="259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1" name="Microsoft Equation 3.0" r:id="rId20" imgW="2565400" imgH="457200" progId="Equation.3">
                  <p:embed/>
                </p:oleObj>
              </mc:Choice>
              <mc:Fallback>
                <p:oleObj name="Microsoft Equation 3.0" r:id="rId20" imgW="2565400" imgH="4572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5229200"/>
                        <a:ext cx="2590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94359"/>
              </p:ext>
            </p:extLst>
          </p:nvPr>
        </p:nvGraphicFramePr>
        <p:xfrm>
          <a:off x="4780113" y="5229200"/>
          <a:ext cx="2133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2" name="Microsoft Equation 3.0" r:id="rId22" imgW="2108200" imgH="457200" progId="Equation.3">
                  <p:embed/>
                </p:oleObj>
              </mc:Choice>
              <mc:Fallback>
                <p:oleObj name="Microsoft Equation 3.0" r:id="rId22" imgW="2108200" imgH="457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0113" y="5229200"/>
                        <a:ext cx="2133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180863"/>
              </p:ext>
            </p:extLst>
          </p:nvPr>
        </p:nvGraphicFramePr>
        <p:xfrm>
          <a:off x="2438400" y="5877272"/>
          <a:ext cx="42672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" name="Microsoft Equation 3.0" r:id="rId24" imgW="4229100" imgH="482600" progId="Equation.3">
                  <p:embed/>
                </p:oleObj>
              </mc:Choice>
              <mc:Fallback>
                <p:oleObj name="Microsoft Equation 3.0" r:id="rId24" imgW="4229100" imgH="4826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877272"/>
                        <a:ext cx="42672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9949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dirty="0">
                <a:solidFill>
                  <a:srgbClr val="002060"/>
                </a:solidFill>
                <a:effectLst/>
                <a:latin typeface="+mn-lt"/>
              </a:rPr>
              <a:t>Анықталған интегралдың көмегімен айналу денелерінің көлемін есептеу.</a:t>
            </a:r>
            <a:r>
              <a:rPr lang="en-US" sz="2400" dirty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en-US" sz="2400" dirty="0">
                <a:solidFill>
                  <a:srgbClr val="002060"/>
                </a:solidFill>
                <a:effectLst/>
                <a:latin typeface="+mn-lt"/>
              </a:rPr>
            </a:br>
            <a:endParaRPr lang="en-US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09160"/>
          </a:xfrm>
        </p:spPr>
        <p:txBody>
          <a:bodyPr>
            <a:normAutofit/>
          </a:bodyPr>
          <a:lstStyle/>
          <a:p>
            <a:r>
              <a:rPr lang="kk-KZ" sz="2000" dirty="0"/>
              <a:t>Кеңістікте  </a:t>
            </a:r>
            <a:r>
              <a:rPr lang="ru-RU" sz="2000" dirty="0"/>
              <a:t> </a:t>
            </a:r>
            <a:r>
              <a:rPr lang="kk-KZ" sz="2000" dirty="0"/>
              <a:t>  денесі мен  </a:t>
            </a:r>
            <a:r>
              <a:rPr lang="kk-KZ" sz="2000" dirty="0" smtClean="0"/>
              <a:t>    </a:t>
            </a:r>
            <a:r>
              <a:rPr lang="kk-KZ" sz="2000" dirty="0"/>
              <a:t>осі берілсін</a:t>
            </a:r>
            <a:r>
              <a:rPr lang="ru-RU" sz="2000" dirty="0"/>
              <a:t>.  </a:t>
            </a:r>
            <a:r>
              <a:rPr lang="ru-RU" sz="2000" dirty="0" smtClean="0"/>
              <a:t>    </a:t>
            </a:r>
            <a:r>
              <a:rPr lang="kk-KZ" sz="2000" dirty="0" smtClean="0"/>
              <a:t>осінің    нүктесі </a:t>
            </a:r>
            <a:r>
              <a:rPr lang="kk-KZ" sz="2000" dirty="0"/>
              <a:t>арқылы жүргізілген  осы оське перпендикуляр жазықтық пен  </a:t>
            </a:r>
            <a:r>
              <a:rPr lang="ru-RU" sz="2000" dirty="0"/>
              <a:t> </a:t>
            </a:r>
            <a:r>
              <a:rPr lang="kk-KZ" sz="2000" dirty="0"/>
              <a:t>  денесінің қиылысу нәтижесінде пайда болған облыстың ауданын </a:t>
            </a:r>
            <a:r>
              <a:rPr lang="kk-KZ" sz="2000" dirty="0" smtClean="0"/>
              <a:t>      арқылы </a:t>
            </a:r>
            <a:r>
              <a:rPr lang="kk-KZ" sz="2000" dirty="0"/>
              <a:t>белгілелік</a:t>
            </a:r>
            <a:r>
              <a:rPr lang="ru-RU" sz="2000" dirty="0"/>
              <a:t>. </a:t>
            </a:r>
            <a:r>
              <a:rPr lang="ru-RU" sz="2000" dirty="0" smtClean="0"/>
              <a:t> </a:t>
            </a:r>
            <a:r>
              <a:rPr lang="kk-KZ" sz="2000" dirty="0" smtClean="0"/>
              <a:t> </a:t>
            </a:r>
            <a:r>
              <a:rPr lang="kk-KZ" sz="2000" dirty="0"/>
              <a:t>денесінің  </a:t>
            </a:r>
            <a:r>
              <a:rPr lang="kk-KZ" sz="2000" dirty="0" smtClean="0"/>
              <a:t>    осіне </a:t>
            </a:r>
            <a:r>
              <a:rPr lang="kk-KZ" sz="2000" dirty="0"/>
              <a:t>түсірілген проекциясы    </a:t>
            </a:r>
            <a:r>
              <a:rPr lang="kk-KZ" sz="2000" dirty="0" smtClean="0"/>
              <a:t>   кесіндісі</a:t>
            </a:r>
            <a:r>
              <a:rPr lang="kk-KZ" sz="2000" dirty="0"/>
              <a:t>, яғни,   </a:t>
            </a:r>
            <a:r>
              <a:rPr lang="kk-KZ" sz="2000" dirty="0" smtClean="0"/>
              <a:t>       функциясы </a:t>
            </a:r>
            <a:r>
              <a:rPr lang="kk-KZ" sz="2000" dirty="0"/>
              <a:t>осы кесіндіде анықталған. </a:t>
            </a:r>
            <a:r>
              <a:rPr lang="kk-KZ" sz="2000" dirty="0" smtClean="0"/>
              <a:t>     </a:t>
            </a:r>
            <a:r>
              <a:rPr lang="kk-KZ" sz="2000" dirty="0"/>
              <a:t>кесіндісінде  функциясы үзіліссіз деп есептейік (сурет 36 </a:t>
            </a:r>
            <a:r>
              <a:rPr lang="kk-KZ" sz="2000" dirty="0" smtClean="0"/>
              <a:t>).</a:t>
            </a:r>
          </a:p>
          <a:p>
            <a:endParaRPr lang="kk-KZ" sz="2000" b="1" i="1" dirty="0"/>
          </a:p>
          <a:p>
            <a:endParaRPr lang="kk-KZ" sz="2000" b="1" i="1" dirty="0" smtClean="0"/>
          </a:p>
          <a:p>
            <a:endParaRPr lang="kk-KZ" sz="2000" b="1" i="1" dirty="0"/>
          </a:p>
          <a:p>
            <a:endParaRPr lang="kk-KZ" sz="2000" b="1" i="1" dirty="0" smtClean="0"/>
          </a:p>
          <a:p>
            <a:endParaRPr lang="kk-KZ" sz="2000" b="1" i="1" dirty="0"/>
          </a:p>
          <a:p>
            <a:endParaRPr lang="kk-KZ" sz="2000" b="1" i="1" dirty="0" smtClean="0"/>
          </a:p>
          <a:p>
            <a:endParaRPr lang="kk-KZ" sz="2000" b="1" i="1" dirty="0"/>
          </a:p>
          <a:p>
            <a:endParaRPr lang="en-US" sz="2000" b="1" i="1" dirty="0"/>
          </a:p>
          <a:p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951225"/>
              </p:ext>
            </p:extLst>
          </p:nvPr>
        </p:nvGraphicFramePr>
        <p:xfrm>
          <a:off x="2267744" y="1484784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Microsoft Equation 3.0" r:id="rId3" imgW="152202" imgH="177569" progId="Equation.3">
                  <p:embed/>
                </p:oleObj>
              </mc:Choice>
              <mc:Fallback>
                <p:oleObj name="Microsoft Equation 3.0" r:id="rId3" imgW="152202" imgH="17756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484784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543763"/>
              </p:ext>
            </p:extLst>
          </p:nvPr>
        </p:nvGraphicFramePr>
        <p:xfrm>
          <a:off x="3779912" y="1484784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9" name="Microsoft Equation 3.0" r:id="rId5" imgW="266469" imgH="190335" progId="Equation.3">
                  <p:embed/>
                </p:oleObj>
              </mc:Choice>
              <mc:Fallback>
                <p:oleObj name="Microsoft Equation 3.0" r:id="rId5" imgW="266469" imgH="19033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484784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185423"/>
              </p:ext>
            </p:extLst>
          </p:nvPr>
        </p:nvGraphicFramePr>
        <p:xfrm>
          <a:off x="5436096" y="1484784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0" name="Microsoft Equation 3.0" r:id="rId7" imgW="266469" imgH="190335" progId="Equation.3">
                  <p:embed/>
                </p:oleObj>
              </mc:Choice>
              <mc:Fallback>
                <p:oleObj name="Microsoft Equation 3.0" r:id="rId7" imgW="266469" imgH="1903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484784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889459"/>
              </p:ext>
            </p:extLst>
          </p:nvPr>
        </p:nvGraphicFramePr>
        <p:xfrm>
          <a:off x="6516216" y="1484784"/>
          <a:ext cx="144463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1" name="Microsoft Equation 3.0" r:id="rId8" imgW="139700" imgH="139700" progId="Equation.3">
                  <p:embed/>
                </p:oleObj>
              </mc:Choice>
              <mc:Fallback>
                <p:oleObj name="Microsoft Equation 3.0" r:id="rId8" imgW="139700" imgH="139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1484784"/>
                        <a:ext cx="144463" cy="144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39157"/>
              </p:ext>
            </p:extLst>
          </p:nvPr>
        </p:nvGraphicFramePr>
        <p:xfrm>
          <a:off x="6948264" y="1772816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2" name="Microsoft Equation 3.0" r:id="rId10" imgW="152202" imgH="177569" progId="Equation.3">
                  <p:embed/>
                </p:oleObj>
              </mc:Choice>
              <mc:Fallback>
                <p:oleObj name="Microsoft Equation 3.0" r:id="rId10" imgW="152202" imgH="17756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772816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087037"/>
              </p:ext>
            </p:extLst>
          </p:nvPr>
        </p:nvGraphicFramePr>
        <p:xfrm>
          <a:off x="7092280" y="2060848"/>
          <a:ext cx="3889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3" name="Microsoft Equation 3.0" r:id="rId11" imgW="393529" imgH="228501" progId="Equation.3">
                  <p:embed/>
                </p:oleObj>
              </mc:Choice>
              <mc:Fallback>
                <p:oleObj name="Microsoft Equation 3.0" r:id="rId11" imgW="393529" imgH="22850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2060848"/>
                        <a:ext cx="3889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652926"/>
              </p:ext>
            </p:extLst>
          </p:nvPr>
        </p:nvGraphicFramePr>
        <p:xfrm>
          <a:off x="2267744" y="2348880"/>
          <a:ext cx="1524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4" name="Microsoft Equation 3.0" r:id="rId13" imgW="152202" imgH="177569" progId="Equation.3">
                  <p:embed/>
                </p:oleObj>
              </mc:Choice>
              <mc:Fallback>
                <p:oleObj name="Microsoft Equation 3.0" r:id="rId13" imgW="152202" imgH="17756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348880"/>
                        <a:ext cx="1524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248180"/>
              </p:ext>
            </p:extLst>
          </p:nvPr>
        </p:nvGraphicFramePr>
        <p:xfrm>
          <a:off x="3563888" y="2420888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5" name="Microsoft Equation 3.0" r:id="rId14" imgW="266469" imgH="190335" progId="Equation.3">
                  <p:embed/>
                </p:oleObj>
              </mc:Choice>
              <mc:Fallback>
                <p:oleObj name="Microsoft Equation 3.0" r:id="rId14" imgW="266469" imgH="190335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420888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485262"/>
              </p:ext>
            </p:extLst>
          </p:nvPr>
        </p:nvGraphicFramePr>
        <p:xfrm>
          <a:off x="7020272" y="2420888"/>
          <a:ext cx="3429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6" name="Microsoft Equation 3.0" r:id="rId16" imgW="342751" imgH="203112" progId="Equation.3">
                  <p:embed/>
                </p:oleObj>
              </mc:Choice>
              <mc:Fallback>
                <p:oleObj name="Microsoft Equation 3.0" r:id="rId16" imgW="342751" imgH="203112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2420888"/>
                        <a:ext cx="3429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719386"/>
              </p:ext>
            </p:extLst>
          </p:nvPr>
        </p:nvGraphicFramePr>
        <p:xfrm>
          <a:off x="1691680" y="2708920"/>
          <a:ext cx="5794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Microsoft Equation 3.0" r:id="rId18" imgW="583947" imgH="203112" progId="Equation.3">
                  <p:embed/>
                </p:oleObj>
              </mc:Choice>
              <mc:Fallback>
                <p:oleObj name="Microsoft Equation 3.0" r:id="rId18" imgW="583947" imgH="203112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708920"/>
                        <a:ext cx="5794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27340"/>
              </p:ext>
            </p:extLst>
          </p:nvPr>
        </p:nvGraphicFramePr>
        <p:xfrm>
          <a:off x="6444208" y="2708920"/>
          <a:ext cx="3429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Microsoft Equation 3.0" r:id="rId20" imgW="342751" imgH="203112" progId="Equation.3">
                  <p:embed/>
                </p:oleObj>
              </mc:Choice>
              <mc:Fallback>
                <p:oleObj name="Microsoft Equation 3.0" r:id="rId20" imgW="342751" imgH="203112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2708920"/>
                        <a:ext cx="3429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914442"/>
              </p:ext>
            </p:extLst>
          </p:nvPr>
        </p:nvGraphicFramePr>
        <p:xfrm>
          <a:off x="8172400" y="2708920"/>
          <a:ext cx="3889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9" name="Microsoft Equation 3.0" r:id="rId21" imgW="393529" imgH="228501" progId="Equation.3">
                  <p:embed/>
                </p:oleObj>
              </mc:Choice>
              <mc:Fallback>
                <p:oleObj name="Microsoft Equation 3.0" r:id="rId21" imgW="393529" imgH="228501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2708920"/>
                        <a:ext cx="3889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13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519" y="3501008"/>
            <a:ext cx="4449763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489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137160" indent="0">
              <a:buNone/>
            </a:pPr>
            <a:r>
              <a:rPr lang="kk-KZ" sz="2000" dirty="0"/>
              <a:t>[a,b] кесіндісін  </a:t>
            </a:r>
            <a:r>
              <a:rPr lang="kk-KZ" sz="2000" dirty="0" smtClean="0"/>
              <a:t>   </a:t>
            </a:r>
            <a:r>
              <a:rPr lang="kk-KZ" sz="2000" dirty="0"/>
              <a:t>нүктелерімен  n  бөлікке бөлеміз және әрбір  [x</a:t>
            </a:r>
            <a:r>
              <a:rPr lang="kk-KZ" sz="2000" baseline="-25000" dirty="0"/>
              <a:t>i-1,</a:t>
            </a:r>
            <a:r>
              <a:rPr lang="kk-KZ" sz="2000" dirty="0"/>
              <a:t>x</a:t>
            </a:r>
            <a:r>
              <a:rPr lang="kk-KZ" sz="2000" baseline="-25000" dirty="0"/>
              <a:t>i</a:t>
            </a:r>
            <a:r>
              <a:rPr lang="kk-KZ" sz="2000" dirty="0"/>
              <a:t>]  аралығында дененің көлемін биіктігі  </a:t>
            </a:r>
            <a:r>
              <a:rPr lang="ru-RU" sz="2000" dirty="0"/>
              <a:t> </a:t>
            </a:r>
            <a:r>
              <a:rPr lang="ru-RU" sz="2000" dirty="0" smtClean="0"/>
              <a:t>                </a:t>
            </a:r>
            <a:r>
              <a:rPr lang="kk-KZ" sz="2000" dirty="0" smtClean="0"/>
              <a:t> </a:t>
            </a:r>
            <a:r>
              <a:rPr lang="kk-KZ" sz="2000" dirty="0"/>
              <a:t>және табанының ауданы </a:t>
            </a:r>
            <a:r>
              <a:rPr lang="kk-KZ" sz="2000" dirty="0" smtClean="0"/>
              <a:t>       , </a:t>
            </a:r>
            <a:r>
              <a:rPr lang="kk-KZ" sz="2000" dirty="0"/>
              <a:t>мұндағы  </a:t>
            </a:r>
            <a:r>
              <a:rPr lang="kk-KZ" sz="2000" dirty="0" smtClean="0"/>
              <a:t>c</a:t>
            </a:r>
            <a:r>
              <a:rPr lang="kk-KZ" sz="2000" baseline="-25000" dirty="0" smtClean="0"/>
              <a:t>i</a:t>
            </a:r>
            <a:r>
              <a:rPr lang="kk-KZ" sz="2000" dirty="0"/>
              <a:t>.</a:t>
            </a:r>
            <a:r>
              <a:rPr lang="ru-RU" sz="2000" dirty="0"/>
              <a:t> [</a:t>
            </a:r>
            <a:r>
              <a:rPr lang="en-US" sz="2000" dirty="0"/>
              <a:t>x</a:t>
            </a:r>
            <a:r>
              <a:rPr lang="en-US" sz="2000" baseline="-25000" dirty="0"/>
              <a:t>i</a:t>
            </a:r>
            <a:r>
              <a:rPr lang="ru-RU" sz="2000" baseline="-25000" dirty="0"/>
              <a:t>-1,</a:t>
            </a:r>
            <a:r>
              <a:rPr lang="en-US" sz="2000" dirty="0"/>
              <a:t>x</a:t>
            </a:r>
            <a:r>
              <a:rPr lang="en-US" sz="2000" baseline="-25000" dirty="0"/>
              <a:t>i</a:t>
            </a:r>
            <a:r>
              <a:rPr lang="ru-RU" sz="2000" dirty="0"/>
              <a:t>] </a:t>
            </a:r>
            <a:r>
              <a:rPr lang="kk-KZ" sz="2000" dirty="0"/>
              <a:t>  болатын цилиндрдің көлемімен ауыстырамыз. Нәтижесінде  </a:t>
            </a:r>
            <a:r>
              <a:rPr lang="en-US" sz="2000" dirty="0"/>
              <a:t>T</a:t>
            </a:r>
            <a:r>
              <a:rPr lang="kk-KZ" sz="2000" dirty="0"/>
              <a:t>  көлемін жуық шамамен есептейтін формула </a:t>
            </a:r>
            <a:r>
              <a:rPr lang="kk-KZ" sz="2000" dirty="0" smtClean="0"/>
              <a:t>аламыз</a:t>
            </a:r>
          </a:p>
          <a:p>
            <a:pPr marL="137160" indent="0">
              <a:buNone/>
            </a:pPr>
            <a:endParaRPr lang="kk-KZ" sz="2000" dirty="0"/>
          </a:p>
          <a:p>
            <a:pPr marL="137160" indent="0">
              <a:buNone/>
            </a:pPr>
            <a:r>
              <a:rPr lang="kk-KZ" sz="2000" dirty="0"/>
              <a:t>Бұл теңдікте максимал </a:t>
            </a:r>
            <a:r>
              <a:rPr lang="kk-KZ" sz="2000" dirty="0" smtClean="0"/>
              <a:t>           ұмтылады </a:t>
            </a:r>
            <a:r>
              <a:rPr lang="kk-KZ" sz="2000" dirty="0"/>
              <a:t>деп шекке көшсек,  T  көлемінің тура мәнін аламыз:</a:t>
            </a:r>
            <a:endParaRPr lang="en-US" sz="2000" dirty="0"/>
          </a:p>
          <a:p>
            <a:pPr marL="137160" indent="0" algn="ctr">
              <a:buNone/>
            </a:pPr>
            <a:r>
              <a:rPr lang="kk-KZ" sz="2000" dirty="0" smtClean="0"/>
              <a:t>.</a:t>
            </a:r>
            <a:endParaRPr lang="en-US" sz="2000" dirty="0"/>
          </a:p>
          <a:p>
            <a:endParaRPr lang="kk-KZ" sz="2000" dirty="0" smtClean="0"/>
          </a:p>
          <a:p>
            <a:pPr marL="137160" indent="0">
              <a:buNone/>
            </a:pPr>
            <a:r>
              <a:rPr lang="kk-KZ" sz="2000" dirty="0" smtClean="0"/>
              <a:t>Егер </a:t>
            </a:r>
            <a:r>
              <a:rPr lang="kk-KZ" sz="2000" dirty="0"/>
              <a:t>T  денесі   </a:t>
            </a:r>
            <a:r>
              <a:rPr lang="kk-KZ" sz="2000" dirty="0" smtClean="0"/>
              <a:t>     аралығында           үзіліссіз </a:t>
            </a:r>
            <a:r>
              <a:rPr lang="kk-KZ" sz="2000" dirty="0"/>
              <a:t>функциямен  берілген қисық сызықты трапеция  </a:t>
            </a:r>
            <a:r>
              <a:rPr lang="kk-KZ" sz="2000" dirty="0" smtClean="0"/>
              <a:t>   </a:t>
            </a:r>
            <a:r>
              <a:rPr lang="kk-KZ" sz="2000" dirty="0"/>
              <a:t>осімен айналғанда пайда болса,  дөңгелегінің ауданы </a:t>
            </a:r>
            <a:r>
              <a:rPr lang="kk-KZ" sz="2000" dirty="0" smtClean="0"/>
              <a:t>                   </a:t>
            </a:r>
            <a:r>
              <a:rPr lang="kk-KZ" sz="2000" dirty="0"/>
              <a:t>формуласымен табылады, яғни, </a:t>
            </a:r>
            <a:r>
              <a:rPr lang="kk-KZ" sz="2000" dirty="0" smtClean="0"/>
              <a:t>   </a:t>
            </a:r>
            <a:r>
              <a:rPr lang="ru-RU" sz="2000" dirty="0" smtClean="0"/>
              <a:t>    </a:t>
            </a:r>
            <a:r>
              <a:rPr lang="kk-KZ" sz="2000" dirty="0" smtClean="0"/>
              <a:t>осы </a:t>
            </a:r>
            <a:r>
              <a:rPr lang="kk-KZ" sz="2000" dirty="0"/>
              <a:t>дөңгелектің радиусы. Айналу денесінің көлемі:</a:t>
            </a:r>
            <a:endParaRPr lang="en-US" sz="2000" dirty="0"/>
          </a:p>
          <a:p>
            <a:pPr marL="13716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443028"/>
              </p:ext>
            </p:extLst>
          </p:nvPr>
        </p:nvGraphicFramePr>
        <p:xfrm>
          <a:off x="2339752" y="476672"/>
          <a:ext cx="182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9" name="Microsoft Equation 3.0" r:id="rId3" imgW="177646" imgH="241091" progId="Equation.3">
                  <p:embed/>
                </p:oleObj>
              </mc:Choice>
              <mc:Fallback>
                <p:oleObj name="Microsoft Equation 3.0" r:id="rId3" imgW="177646" imgH="24109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76672"/>
                        <a:ext cx="182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514703"/>
              </p:ext>
            </p:extLst>
          </p:nvPr>
        </p:nvGraphicFramePr>
        <p:xfrm>
          <a:off x="4788024" y="836712"/>
          <a:ext cx="1104900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0" name="Microsoft Equation 3.0" r:id="rId5" imgW="1104900" imgH="241300" progId="Equation.3">
                  <p:embed/>
                </p:oleObj>
              </mc:Choice>
              <mc:Fallback>
                <p:oleObj name="Microsoft Equation 3.0" r:id="rId5" imgW="11049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836712"/>
                        <a:ext cx="1104900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123177"/>
              </p:ext>
            </p:extLst>
          </p:nvPr>
        </p:nvGraphicFramePr>
        <p:xfrm>
          <a:off x="1475656" y="1124744"/>
          <a:ext cx="4492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1" name="Microsoft Equation 3.0" r:id="rId7" imgW="444307" imgH="241195" progId="Equation.3">
                  <p:embed/>
                </p:oleObj>
              </mc:Choice>
              <mc:Fallback>
                <p:oleObj name="Microsoft Equation 3.0" r:id="rId7" imgW="444307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124744"/>
                        <a:ext cx="4492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369700"/>
              </p:ext>
            </p:extLst>
          </p:nvPr>
        </p:nvGraphicFramePr>
        <p:xfrm>
          <a:off x="3322637" y="1916832"/>
          <a:ext cx="124936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2" name="Microsoft Equation 3.0" r:id="rId9" imgW="1244060" imgH="406224" progId="Equation.3">
                  <p:embed/>
                </p:oleObj>
              </mc:Choice>
              <mc:Fallback>
                <p:oleObj name="Microsoft Equation 3.0" r:id="rId9" imgW="1244060" imgH="4062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7" y="1916832"/>
                        <a:ext cx="1249363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841036"/>
              </p:ext>
            </p:extLst>
          </p:nvPr>
        </p:nvGraphicFramePr>
        <p:xfrm>
          <a:off x="3203848" y="2492896"/>
          <a:ext cx="6556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3" name="Microsoft Equation 3.0" r:id="rId11" imgW="660113" imgH="241195" progId="Equation.3">
                  <p:embed/>
                </p:oleObj>
              </mc:Choice>
              <mc:Fallback>
                <p:oleObj name="Microsoft Equation 3.0" r:id="rId11" imgW="660113" imgH="24119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492896"/>
                        <a:ext cx="6556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154589"/>
              </p:ext>
            </p:extLst>
          </p:nvPr>
        </p:nvGraphicFramePr>
        <p:xfrm>
          <a:off x="3513137" y="2996952"/>
          <a:ext cx="10588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name="Microsoft Equation 3.0" r:id="rId13" imgW="1054100" imgH="457200" progId="Equation.3">
                  <p:embed/>
                </p:oleObj>
              </mc:Choice>
              <mc:Fallback>
                <p:oleObj name="Microsoft Equation 3.0" r:id="rId13" imgW="10541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7" y="2996952"/>
                        <a:ext cx="10588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681695"/>
              </p:ext>
            </p:extLst>
          </p:nvPr>
        </p:nvGraphicFramePr>
        <p:xfrm>
          <a:off x="2267744" y="3861048"/>
          <a:ext cx="3889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5" name="Microsoft Equation 3.0" r:id="rId15" imgW="393359" imgH="215713" progId="Equation.3">
                  <p:embed/>
                </p:oleObj>
              </mc:Choice>
              <mc:Fallback>
                <p:oleObj name="Microsoft Equation 3.0" r:id="rId15" imgW="393359" imgH="215713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861048"/>
                        <a:ext cx="3889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619293"/>
              </p:ext>
            </p:extLst>
          </p:nvPr>
        </p:nvGraphicFramePr>
        <p:xfrm>
          <a:off x="4067944" y="3861048"/>
          <a:ext cx="6175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6" name="Microsoft Equation 3.0" r:id="rId17" imgW="622030" imgH="228501" progId="Equation.3">
                  <p:embed/>
                </p:oleObj>
              </mc:Choice>
              <mc:Fallback>
                <p:oleObj name="Microsoft Equation 3.0" r:id="rId17" imgW="622030" imgH="22850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861048"/>
                        <a:ext cx="6175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653082"/>
              </p:ext>
            </p:extLst>
          </p:nvPr>
        </p:nvGraphicFramePr>
        <p:xfrm>
          <a:off x="3419872" y="4221088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Microsoft Equation 3.0" r:id="rId19" imgW="266469" imgH="190335" progId="Equation.3">
                  <p:embed/>
                </p:oleObj>
              </mc:Choice>
              <mc:Fallback>
                <p:oleObj name="Microsoft Equation 3.0" r:id="rId19" imgW="266469" imgH="19033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221088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942083"/>
              </p:ext>
            </p:extLst>
          </p:nvPr>
        </p:nvGraphicFramePr>
        <p:xfrm>
          <a:off x="7236296" y="4149080"/>
          <a:ext cx="3889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" name="Microsoft Equation 3.0" r:id="rId21" imgW="393529" imgH="228501" progId="Equation.3">
                  <p:embed/>
                </p:oleObj>
              </mc:Choice>
              <mc:Fallback>
                <p:oleObj name="Microsoft Equation 3.0" r:id="rId21" imgW="393529" imgH="228501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4149080"/>
                        <a:ext cx="3889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216891"/>
              </p:ext>
            </p:extLst>
          </p:nvPr>
        </p:nvGraphicFramePr>
        <p:xfrm>
          <a:off x="2987824" y="4509120"/>
          <a:ext cx="914400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9" name="Microsoft Equation 3.0" r:id="rId23" imgW="914400" imgH="241300" progId="Equation.3">
                  <p:embed/>
                </p:oleObj>
              </mc:Choice>
              <mc:Fallback>
                <p:oleObj name="Microsoft Equation 3.0" r:id="rId23" imgW="914400" imgH="2413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509120"/>
                        <a:ext cx="914400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991350"/>
              </p:ext>
            </p:extLst>
          </p:nvPr>
        </p:nvGraphicFramePr>
        <p:xfrm>
          <a:off x="7668344" y="4509120"/>
          <a:ext cx="3508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0" name="Microsoft Equation 3.0" r:id="rId25" imgW="355446" imgH="228501" progId="Equation.3">
                  <p:embed/>
                </p:oleObj>
              </mc:Choice>
              <mc:Fallback>
                <p:oleObj name="Microsoft Equation 3.0" r:id="rId25" imgW="355446" imgH="228501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4509120"/>
                        <a:ext cx="3508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089014"/>
              </p:ext>
            </p:extLst>
          </p:nvPr>
        </p:nvGraphicFramePr>
        <p:xfrm>
          <a:off x="3851920" y="5153210"/>
          <a:ext cx="1368152" cy="533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1" name="Microsoft Equation 3.0" r:id="rId27" imgW="1168400" imgH="457200" progId="Equation.3">
                  <p:embed/>
                </p:oleObj>
              </mc:Choice>
              <mc:Fallback>
                <p:oleObj name="Microsoft Equation 3.0" r:id="rId27" imgW="1168400" imgH="4572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5153210"/>
                        <a:ext cx="1368152" cy="5331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1229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/>
          </a:bodyPr>
          <a:lstStyle/>
          <a:p>
            <a:r>
              <a:rPr lang="kk-KZ" sz="2000" b="1" dirty="0"/>
              <a:t>Мысал 7.</a:t>
            </a:r>
            <a:r>
              <a:rPr lang="kk-KZ" sz="2000" dirty="0"/>
              <a:t>  </a:t>
            </a:r>
            <a:r>
              <a:rPr lang="kk-KZ" sz="2000" dirty="0" smtClean="0"/>
              <a:t>       функциясының </a:t>
            </a:r>
            <a:r>
              <a:rPr lang="kk-KZ" sz="2000" dirty="0"/>
              <a:t>графигімен берілген, мұндағы </a:t>
            </a:r>
            <a:r>
              <a:rPr lang="kk-KZ" sz="2000" dirty="0" smtClean="0"/>
              <a:t>          , </a:t>
            </a:r>
            <a:r>
              <a:rPr lang="kk-KZ" sz="2000" dirty="0"/>
              <a:t>қисық сызықты трапеция </a:t>
            </a:r>
            <a:r>
              <a:rPr lang="kk-KZ" sz="2000" dirty="0" smtClean="0"/>
              <a:t>    </a:t>
            </a:r>
            <a:r>
              <a:rPr lang="ru-RU" sz="2000" dirty="0" smtClean="0"/>
              <a:t> </a:t>
            </a:r>
            <a:r>
              <a:rPr lang="kk-KZ" sz="2000" dirty="0"/>
              <a:t>осімен айналу кезінде пайда болған дененің көлемін тап. Жоғарыдағы формуланы қолдансақ:  </a:t>
            </a:r>
            <a:endParaRPr lang="en-US" sz="2000" dirty="0"/>
          </a:p>
          <a:p>
            <a:pPr marL="137160" indent="0" algn="ctr">
              <a:buNone/>
            </a:pPr>
            <a:endParaRPr lang="kk-KZ" sz="2000" dirty="0" smtClean="0"/>
          </a:p>
          <a:p>
            <a:pPr marL="137160" indent="0" algn="ctr">
              <a:buNone/>
            </a:pPr>
            <a:endParaRPr lang="kk-KZ" sz="2000" i="1" dirty="0" smtClean="0"/>
          </a:p>
          <a:p>
            <a:r>
              <a:rPr lang="kk-KZ" sz="2000" i="1" dirty="0" smtClean="0"/>
              <a:t>Ескерту</a:t>
            </a:r>
            <a:r>
              <a:rPr lang="kk-KZ" sz="2000" i="1" dirty="0"/>
              <a:t>.</a:t>
            </a:r>
            <a:r>
              <a:rPr lang="kk-KZ" sz="2000" dirty="0"/>
              <a:t> Жоғарыда көрсетілген қисық сызықты трапеция  </a:t>
            </a:r>
            <a:r>
              <a:rPr lang="kk-KZ" sz="2000" dirty="0" smtClean="0"/>
              <a:t>        және  </a:t>
            </a:r>
            <a:r>
              <a:rPr lang="kk-KZ" sz="2000" dirty="0"/>
              <a:t>болғанда   </a:t>
            </a:r>
            <a:r>
              <a:rPr lang="kk-KZ" sz="2000" dirty="0" smtClean="0"/>
              <a:t>   </a:t>
            </a:r>
            <a:r>
              <a:rPr lang="kk-KZ" sz="2000" dirty="0"/>
              <a:t>осін айналсын. Онда айналу кезінде пайда болған дененің көлемі былай есептелінеді:</a:t>
            </a:r>
            <a:endParaRPr lang="en-US" sz="2000" dirty="0"/>
          </a:p>
          <a:p>
            <a:pPr marL="137160" indent="0" algn="ctr">
              <a:buNone/>
            </a:pPr>
            <a:r>
              <a:rPr lang="kk-KZ" sz="2000" dirty="0" smtClean="0"/>
              <a:t>                  .</a:t>
            </a:r>
            <a:endParaRPr lang="en-US" sz="2000" dirty="0"/>
          </a:p>
          <a:p>
            <a:endParaRPr lang="kk-KZ" sz="2000" b="1" dirty="0" smtClean="0"/>
          </a:p>
          <a:p>
            <a:r>
              <a:rPr lang="kk-KZ" sz="2000" b="1" dirty="0" smtClean="0"/>
              <a:t>Мысал </a:t>
            </a:r>
            <a:r>
              <a:rPr lang="kk-KZ" sz="2000" b="1" dirty="0"/>
              <a:t>8. </a:t>
            </a:r>
            <a:r>
              <a:rPr lang="kk-KZ" sz="2000" dirty="0"/>
              <a:t>Алдыңғы мысалда берілген функцияның графигі  </a:t>
            </a:r>
            <a:r>
              <a:rPr lang="kk-KZ" sz="2000" dirty="0" smtClean="0"/>
              <a:t>    осін </a:t>
            </a:r>
            <a:r>
              <a:rPr lang="kk-KZ" sz="2000" dirty="0"/>
              <a:t>айналғанда пайда болған дененің көлемі</a:t>
            </a:r>
            <a:r>
              <a:rPr lang="kk-KZ" sz="2000" dirty="0" smtClean="0"/>
              <a:t>:                                  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206422"/>
              </p:ext>
            </p:extLst>
          </p:nvPr>
        </p:nvGraphicFramePr>
        <p:xfrm>
          <a:off x="2267744" y="476672"/>
          <a:ext cx="4953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" name="Microsoft Equation 3.0" r:id="rId3" imgW="494870" imgH="266469" progId="Equation.3">
                  <p:embed/>
                </p:oleObj>
              </mc:Choice>
              <mc:Fallback>
                <p:oleObj name="Microsoft Equation 3.0" r:id="rId3" imgW="494870" imgH="26646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76672"/>
                        <a:ext cx="4953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856069"/>
              </p:ext>
            </p:extLst>
          </p:nvPr>
        </p:nvGraphicFramePr>
        <p:xfrm>
          <a:off x="7812360" y="548680"/>
          <a:ext cx="6096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2" name="Microsoft Equation 3.0" r:id="rId5" imgW="609336" imgH="215806" progId="Equation.3">
                  <p:embed/>
                </p:oleObj>
              </mc:Choice>
              <mc:Fallback>
                <p:oleObj name="Microsoft Equation 3.0" r:id="rId5" imgW="609336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548680"/>
                        <a:ext cx="6096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579955"/>
              </p:ext>
            </p:extLst>
          </p:nvPr>
        </p:nvGraphicFramePr>
        <p:xfrm>
          <a:off x="3851920" y="836712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Microsoft Equation 3.0" r:id="rId7" imgW="266469" imgH="190335" progId="Equation.3">
                  <p:embed/>
                </p:oleObj>
              </mc:Choice>
              <mc:Fallback>
                <p:oleObj name="Microsoft Equation 3.0" r:id="rId7" imgW="266469" imgH="19033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836712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460680"/>
              </p:ext>
            </p:extLst>
          </p:nvPr>
        </p:nvGraphicFramePr>
        <p:xfrm>
          <a:off x="3347864" y="1484784"/>
          <a:ext cx="2052100" cy="506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Microsoft Equation 3.0" r:id="rId9" imgW="1815312" imgH="444307" progId="Equation.3">
                  <p:embed/>
                </p:oleObj>
              </mc:Choice>
              <mc:Fallback>
                <p:oleObj name="Microsoft Equation 3.0" r:id="rId9" imgW="1815312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1484784"/>
                        <a:ext cx="2052100" cy="5063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990858"/>
              </p:ext>
            </p:extLst>
          </p:nvPr>
        </p:nvGraphicFramePr>
        <p:xfrm>
          <a:off x="7380312" y="2204864"/>
          <a:ext cx="5635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Microsoft Equation 3.0" r:id="rId11" imgW="558558" imgH="215806" progId="Equation.3">
                  <p:embed/>
                </p:oleObj>
              </mc:Choice>
              <mc:Fallback>
                <p:oleObj name="Microsoft Equation 3.0" r:id="rId11" imgW="558558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2204864"/>
                        <a:ext cx="5635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654263"/>
              </p:ext>
            </p:extLst>
          </p:nvPr>
        </p:nvGraphicFramePr>
        <p:xfrm>
          <a:off x="467544" y="2564904"/>
          <a:ext cx="609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Microsoft Equation 3.0" r:id="rId13" imgW="609600" imgH="228600" progId="Equation.3">
                  <p:embed/>
                </p:oleObj>
              </mc:Choice>
              <mc:Fallback>
                <p:oleObj name="Microsoft Equation 3.0" r:id="rId13" imgW="6096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564904"/>
                        <a:ext cx="609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137223"/>
              </p:ext>
            </p:extLst>
          </p:nvPr>
        </p:nvGraphicFramePr>
        <p:xfrm>
          <a:off x="2123728" y="2564904"/>
          <a:ext cx="2667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Microsoft Equation 3.0" r:id="rId15" imgW="266584" imgH="228501" progId="Equation.3">
                  <p:embed/>
                </p:oleObj>
              </mc:Choice>
              <mc:Fallback>
                <p:oleObj name="Microsoft Equation 3.0" r:id="rId15" imgW="266584" imgH="228501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564904"/>
                        <a:ext cx="2667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860759"/>
              </p:ext>
            </p:extLst>
          </p:nvPr>
        </p:nvGraphicFramePr>
        <p:xfrm>
          <a:off x="3923928" y="3140968"/>
          <a:ext cx="147578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Microsoft Equation 3.0" r:id="rId17" imgW="1155199" imgH="444307" progId="Equation.3">
                  <p:embed/>
                </p:oleObj>
              </mc:Choice>
              <mc:Fallback>
                <p:oleObj name="Microsoft Equation 3.0" r:id="rId17" imgW="1155199" imgH="444307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140968"/>
                        <a:ext cx="1475781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111439"/>
              </p:ext>
            </p:extLst>
          </p:nvPr>
        </p:nvGraphicFramePr>
        <p:xfrm>
          <a:off x="7668344" y="3933056"/>
          <a:ext cx="274638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9" name="Microsoft Equation 3.0" r:id="rId19" imgW="279279" imgH="241195" progId="Equation.3">
                  <p:embed/>
                </p:oleObj>
              </mc:Choice>
              <mc:Fallback>
                <p:oleObj name="Microsoft Equation 3.0" r:id="rId19" imgW="279279" imgH="241195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3933056"/>
                        <a:ext cx="274638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415358"/>
              </p:ext>
            </p:extLst>
          </p:nvPr>
        </p:nvGraphicFramePr>
        <p:xfrm>
          <a:off x="3275856" y="4653136"/>
          <a:ext cx="281441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0" name="Microsoft Equation 3.0" r:id="rId21" imgW="1954951" imgH="444307" progId="Equation.3">
                  <p:embed/>
                </p:oleObj>
              </mc:Choice>
              <mc:Fallback>
                <p:oleObj name="Microsoft Equation 3.0" r:id="rId21" imgW="1954951" imgH="444307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653136"/>
                        <a:ext cx="2814416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2334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>
                <a:solidFill>
                  <a:srgbClr val="002060"/>
                </a:solidFill>
                <a:effectLst/>
                <a:latin typeface="+mn-lt"/>
              </a:rPr>
              <a:t>Айналу беттерінің аудандарын табу.</a:t>
            </a:r>
            <a:r>
              <a:rPr lang="en-US" sz="2400" dirty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en-US" sz="2400" dirty="0">
                <a:solidFill>
                  <a:srgbClr val="002060"/>
                </a:solidFill>
                <a:effectLst/>
                <a:latin typeface="+mn-lt"/>
              </a:rPr>
            </a:br>
            <a:endParaRPr lang="en-US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/>
          <a:lstStyle/>
          <a:p>
            <a:r>
              <a:rPr lang="ru-RU" sz="2000" dirty="0" smtClean="0"/>
              <a:t>       , </a:t>
            </a:r>
            <a:r>
              <a:rPr lang="kk-KZ" sz="2000" dirty="0" smtClean="0"/>
              <a:t>мұндағы           </a:t>
            </a:r>
            <a:r>
              <a:rPr lang="kk-KZ" sz="2000" dirty="0"/>
              <a:t>және   </a:t>
            </a:r>
            <a:r>
              <a:rPr lang="kk-KZ" sz="2000" dirty="0" smtClean="0"/>
              <a:t>       үзіліссіз </a:t>
            </a:r>
            <a:r>
              <a:rPr lang="kk-KZ" sz="2000" dirty="0"/>
              <a:t>дифференциалданатын функцияның графигі  </a:t>
            </a:r>
            <a:r>
              <a:rPr lang="kk-KZ" sz="2000" dirty="0" smtClean="0"/>
              <a:t>  </a:t>
            </a:r>
            <a:r>
              <a:rPr lang="ru-RU" sz="2000" dirty="0" smtClean="0"/>
              <a:t> </a:t>
            </a:r>
            <a:r>
              <a:rPr lang="kk-KZ" sz="2000" dirty="0" smtClean="0"/>
              <a:t> </a:t>
            </a:r>
            <a:r>
              <a:rPr lang="kk-KZ" sz="2000" dirty="0"/>
              <a:t>осін айналсын</a:t>
            </a:r>
            <a:r>
              <a:rPr lang="ru-RU" sz="2000" dirty="0"/>
              <a:t>. </a:t>
            </a:r>
            <a:r>
              <a:rPr lang="kk-KZ" sz="2000" dirty="0"/>
              <a:t>Онда айналу денесінің бетінің ауданы </a:t>
            </a:r>
            <a:r>
              <a:rPr lang="kk-KZ" sz="2000" dirty="0" smtClean="0"/>
              <a:t>   </a:t>
            </a:r>
            <a:r>
              <a:rPr lang="kk-KZ" sz="2000" dirty="0"/>
              <a:t>мына формуламен есептелінеді: </a:t>
            </a:r>
            <a:endParaRPr lang="en-US" sz="2000" dirty="0"/>
          </a:p>
          <a:p>
            <a:pPr marL="137160" indent="0" algn="ctr">
              <a:buNone/>
            </a:pPr>
            <a:r>
              <a:rPr lang="ru-RU" sz="2000" dirty="0" smtClean="0"/>
              <a:t>.</a:t>
            </a:r>
          </a:p>
          <a:p>
            <a:pPr marL="137160" indent="0">
              <a:buNone/>
            </a:pPr>
            <a:endParaRPr lang="ru-RU" sz="2000" dirty="0"/>
          </a:p>
          <a:p>
            <a:r>
              <a:rPr lang="kk-KZ" sz="2000" b="1" dirty="0"/>
              <a:t>Мысал </a:t>
            </a:r>
            <a:r>
              <a:rPr lang="ru-RU" sz="2000" b="1" dirty="0"/>
              <a:t> 9.</a:t>
            </a:r>
            <a:r>
              <a:rPr lang="ru-RU" sz="2000" dirty="0"/>
              <a:t> </a:t>
            </a:r>
            <a:r>
              <a:rPr lang="ru-RU" sz="2000" dirty="0" smtClean="0"/>
              <a:t>            </a:t>
            </a:r>
            <a:r>
              <a:rPr lang="kk-KZ" sz="2000" dirty="0" smtClean="0"/>
              <a:t> </a:t>
            </a:r>
            <a:r>
              <a:rPr lang="kk-KZ" sz="2000" dirty="0"/>
              <a:t>параболоиданың  </a:t>
            </a:r>
            <a:r>
              <a:rPr lang="kk-KZ" sz="2000" dirty="0" smtClean="0"/>
              <a:t>         жазықтығымен </a:t>
            </a:r>
            <a:r>
              <a:rPr lang="kk-KZ" sz="2000" dirty="0"/>
              <a:t>шектелген бөлігінің бетінің ауданын тап. Бұл бет - </a:t>
            </a:r>
            <a:r>
              <a:rPr lang="kk-KZ" sz="2000" dirty="0" smtClean="0"/>
              <a:t>        , </a:t>
            </a:r>
            <a:r>
              <a:rPr lang="kk-KZ" sz="2000" dirty="0"/>
              <a:t>мұндағы  </a:t>
            </a:r>
            <a:r>
              <a:rPr lang="kk-KZ" sz="2000" dirty="0" smtClean="0"/>
              <a:t>         парабола </a:t>
            </a:r>
            <a:r>
              <a:rPr lang="kk-KZ" sz="2000" dirty="0"/>
              <a:t>бөлігінің </a:t>
            </a:r>
            <a:r>
              <a:rPr lang="kk-KZ" sz="2000" dirty="0" smtClean="0"/>
              <a:t>     </a:t>
            </a:r>
            <a:r>
              <a:rPr lang="kk-KZ" sz="2000" dirty="0"/>
              <a:t>осін айналғанда пайда болатын бет. </a:t>
            </a:r>
            <a:r>
              <a:rPr lang="ru-RU" sz="2000" dirty="0"/>
              <a:t>С</a:t>
            </a:r>
            <a:r>
              <a:rPr lang="kk-KZ" sz="2000" dirty="0"/>
              <a:t>онымен</a:t>
            </a:r>
            <a:r>
              <a:rPr lang="ru-RU" sz="2000" dirty="0"/>
              <a:t>, </a:t>
            </a:r>
            <a:r>
              <a:rPr lang="kk-KZ" sz="2000" dirty="0"/>
              <a:t>ізделінді аудан:</a:t>
            </a:r>
            <a:r>
              <a:rPr lang="ru-RU" sz="2000" dirty="0"/>
              <a:t> </a:t>
            </a:r>
            <a:endParaRPr lang="en-US" sz="2000" dirty="0"/>
          </a:p>
          <a:p>
            <a:pPr marL="137160" indent="0" algn="ctr">
              <a:buNone/>
            </a:pPr>
            <a:r>
              <a:rPr lang="ru-RU" sz="2000" dirty="0" smtClean="0"/>
              <a:t>                                         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985827"/>
              </p:ext>
            </p:extLst>
          </p:nvPr>
        </p:nvGraphicFramePr>
        <p:xfrm>
          <a:off x="899592" y="1196752"/>
          <a:ext cx="6175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Microsoft Equation 3.0" r:id="rId3" imgW="622030" imgH="228501" progId="Equation.3">
                  <p:embed/>
                </p:oleObj>
              </mc:Choice>
              <mc:Fallback>
                <p:oleObj name="Microsoft Equation 3.0" r:id="rId3" imgW="622030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196752"/>
                        <a:ext cx="6175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207338"/>
              </p:ext>
            </p:extLst>
          </p:nvPr>
        </p:nvGraphicFramePr>
        <p:xfrm>
          <a:off x="2627784" y="1196752"/>
          <a:ext cx="6556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Microsoft Equation 3.0" r:id="rId5" imgW="660113" imgH="215806" progId="Equation.3">
                  <p:embed/>
                </p:oleObj>
              </mc:Choice>
              <mc:Fallback>
                <p:oleObj name="Microsoft Equation 3.0" r:id="rId5" imgW="660113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196752"/>
                        <a:ext cx="6556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365095"/>
              </p:ext>
            </p:extLst>
          </p:nvPr>
        </p:nvGraphicFramePr>
        <p:xfrm>
          <a:off x="3851920" y="1196752"/>
          <a:ext cx="609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5" name="Microsoft Equation 3.0" r:id="rId7" imgW="609600" imgH="228600" progId="Equation.3">
                  <p:embed/>
                </p:oleObj>
              </mc:Choice>
              <mc:Fallback>
                <p:oleObj name="Microsoft Equation 3.0" r:id="rId7" imgW="6096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196752"/>
                        <a:ext cx="609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594312"/>
              </p:ext>
            </p:extLst>
          </p:nvPr>
        </p:nvGraphicFramePr>
        <p:xfrm>
          <a:off x="3419872" y="1484784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Microsoft Equation 3.0" r:id="rId9" imgW="266469" imgH="190335" progId="Equation.3">
                  <p:embed/>
                </p:oleObj>
              </mc:Choice>
              <mc:Fallback>
                <p:oleObj name="Microsoft Equation 3.0" r:id="rId9" imgW="266469" imgH="19033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484784"/>
                        <a:ext cx="2667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642567"/>
              </p:ext>
            </p:extLst>
          </p:nvPr>
        </p:nvGraphicFramePr>
        <p:xfrm>
          <a:off x="2699792" y="1772816"/>
          <a:ext cx="1825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7" name="Microsoft Equation 3.0" r:id="rId11" imgW="177492" imgH="177492" progId="Equation.3">
                  <p:embed/>
                </p:oleObj>
              </mc:Choice>
              <mc:Fallback>
                <p:oleObj name="Microsoft Equation 3.0" r:id="rId11" imgW="177492" imgH="17749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772816"/>
                        <a:ext cx="1825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650268"/>
              </p:ext>
            </p:extLst>
          </p:nvPr>
        </p:nvGraphicFramePr>
        <p:xfrm>
          <a:off x="2258813" y="2060848"/>
          <a:ext cx="230629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8" name="Microsoft Equation 3.0" r:id="rId13" imgW="1803400" imgH="444500" progId="Equation.3">
                  <p:embed/>
                </p:oleObj>
              </mc:Choice>
              <mc:Fallback>
                <p:oleObj name="Microsoft Equation 3.0" r:id="rId13" imgW="1803400" imgH="444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8813" y="2060848"/>
                        <a:ext cx="2306290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473573"/>
              </p:ext>
            </p:extLst>
          </p:nvPr>
        </p:nvGraphicFramePr>
        <p:xfrm>
          <a:off x="2339752" y="2852936"/>
          <a:ext cx="677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9" name="Microsoft Equation 3.0" r:id="rId15" imgW="672808" imgH="241195" progId="Equation.3">
                  <p:embed/>
                </p:oleObj>
              </mc:Choice>
              <mc:Fallback>
                <p:oleObj name="Microsoft Equation 3.0" r:id="rId15" imgW="672808" imgH="24119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852936"/>
                        <a:ext cx="677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616569"/>
              </p:ext>
            </p:extLst>
          </p:nvPr>
        </p:nvGraphicFramePr>
        <p:xfrm>
          <a:off x="5076056" y="2852936"/>
          <a:ext cx="3730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0" name="Microsoft Equation 3.0" r:id="rId17" imgW="368140" imgH="177723" progId="Equation.3">
                  <p:embed/>
                </p:oleObj>
              </mc:Choice>
              <mc:Fallback>
                <p:oleObj name="Microsoft Equation 3.0" r:id="rId17" imgW="368140" imgH="177723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2852936"/>
                        <a:ext cx="3730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36946"/>
              </p:ext>
            </p:extLst>
          </p:nvPr>
        </p:nvGraphicFramePr>
        <p:xfrm>
          <a:off x="5364088" y="3140968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1" name="Microsoft Equation 3.0" r:id="rId19" imgW="533169" imgH="279279" progId="Equation.3">
                  <p:embed/>
                </p:oleObj>
              </mc:Choice>
              <mc:Fallback>
                <p:oleObj name="Microsoft Equation 3.0" r:id="rId19" imgW="533169" imgH="27927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3140968"/>
                        <a:ext cx="533400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822992"/>
              </p:ext>
            </p:extLst>
          </p:nvPr>
        </p:nvGraphicFramePr>
        <p:xfrm>
          <a:off x="7092280" y="3212976"/>
          <a:ext cx="5794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name="Microsoft Equation 3.0" r:id="rId21" imgW="583693" imgH="215713" progId="Equation.3">
                  <p:embed/>
                </p:oleObj>
              </mc:Choice>
              <mc:Fallback>
                <p:oleObj name="Microsoft Equation 3.0" r:id="rId21" imgW="583693" imgH="215713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212976"/>
                        <a:ext cx="5794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690420"/>
              </p:ext>
            </p:extLst>
          </p:nvPr>
        </p:nvGraphicFramePr>
        <p:xfrm>
          <a:off x="3203848" y="3501008"/>
          <a:ext cx="25876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3" name="Microsoft Equation 3.0" r:id="rId23" imgW="253890" imgH="190417" progId="Equation.3">
                  <p:embed/>
                </p:oleObj>
              </mc:Choice>
              <mc:Fallback>
                <p:oleObj name="Microsoft Equation 3.0" r:id="rId23" imgW="253890" imgH="190417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501008"/>
                        <a:ext cx="258763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05616"/>
              </p:ext>
            </p:extLst>
          </p:nvPr>
        </p:nvGraphicFramePr>
        <p:xfrm>
          <a:off x="2771800" y="4077072"/>
          <a:ext cx="3096568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4" name="Microsoft Equation 3.0" r:id="rId25" imgW="2730500" imgH="508000" progId="Equation.3">
                  <p:embed/>
                </p:oleObj>
              </mc:Choice>
              <mc:Fallback>
                <p:oleObj name="Microsoft Equation 3.0" r:id="rId25" imgW="2730500" imgH="5080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077072"/>
                        <a:ext cx="3096568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029492"/>
              </p:ext>
            </p:extLst>
          </p:nvPr>
        </p:nvGraphicFramePr>
        <p:xfrm>
          <a:off x="2339752" y="4869160"/>
          <a:ext cx="3672408" cy="908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name="Microsoft Equation 3.0" r:id="rId27" imgW="3454400" imgH="850900" progId="Equation.3">
                  <p:embed/>
                </p:oleObj>
              </mc:Choice>
              <mc:Fallback>
                <p:oleObj name="Microsoft Equation 3.0" r:id="rId27" imgW="3454400" imgH="8509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869160"/>
                        <a:ext cx="3672408" cy="9083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8740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160</TotalTime>
  <Words>1031</Words>
  <Application>Microsoft Office PowerPoint</Application>
  <PresentationFormat>Экран (4:3)</PresentationFormat>
  <Paragraphs>152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Апекс</vt:lpstr>
      <vt:lpstr>Microsoft Equation 3.0</vt:lpstr>
      <vt:lpstr>№7-дәріс. </vt:lpstr>
      <vt:lpstr>Декарттық координаталар  координаталар жүйесінде берілген фигураның  ауданы.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Полярлық координаталар жүйесінде берілген қисықтармен шектелген фигураның ауданы.  </vt:lpstr>
      <vt:lpstr>Презентация PowerPoint</vt:lpstr>
      <vt:lpstr>Презентация PowerPoint</vt:lpstr>
      <vt:lpstr>Презентация PowerPoint</vt:lpstr>
      <vt:lpstr>Қисықтың доғасының ұзындығын табу. </vt:lpstr>
      <vt:lpstr>Презентация PowerPoint</vt:lpstr>
      <vt:lpstr>Презентация PowerPoint</vt:lpstr>
      <vt:lpstr>Презентация PowerPoint</vt:lpstr>
      <vt:lpstr>Анықталған интегралдың көмегімен айналу денелерінің көлемін есептеу. </vt:lpstr>
      <vt:lpstr>Презентация PowerPoint</vt:lpstr>
      <vt:lpstr>Презентация PowerPoint</vt:lpstr>
      <vt:lpstr>Айналу беттерінің аудандарын табу.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№7-дәріс. </dc:title>
  <dc:creator>Ляззат</dc:creator>
  <cp:lastModifiedBy>Ляззат</cp:lastModifiedBy>
  <cp:revision>17</cp:revision>
  <dcterms:created xsi:type="dcterms:W3CDTF">2023-10-23T02:21:49Z</dcterms:created>
  <dcterms:modified xsi:type="dcterms:W3CDTF">2023-10-23T05:23:10Z</dcterms:modified>
</cp:coreProperties>
</file>